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9.xml" ContentType="application/vnd.openxmlformats-officedocument.presentationml.tags+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0.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2.xml" ContentType="application/vnd.openxmlformats-officedocument.presentationml.notesSlide+xml"/>
  <Override PartName="/ppt/tags/tag46.xml" ContentType="application/vnd.openxmlformats-officedocument.presentationml.tags+xml"/>
  <Override PartName="/ppt/notesSlides/notesSlide2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1693" r:id="rId2"/>
    <p:sldId id="1880" r:id="rId3"/>
    <p:sldId id="1679" r:id="rId4"/>
    <p:sldId id="1593" r:id="rId5"/>
    <p:sldId id="1680" r:id="rId6"/>
    <p:sldId id="1681" r:id="rId7"/>
    <p:sldId id="1682" r:id="rId8"/>
    <p:sldId id="1683" r:id="rId9"/>
    <p:sldId id="1684" r:id="rId10"/>
    <p:sldId id="1685" r:id="rId11"/>
    <p:sldId id="1686" r:id="rId12"/>
    <p:sldId id="1687" r:id="rId13"/>
    <p:sldId id="1688" r:id="rId14"/>
    <p:sldId id="1689" r:id="rId15"/>
    <p:sldId id="1690" r:id="rId16"/>
    <p:sldId id="1691" r:id="rId17"/>
    <p:sldId id="1692" r:id="rId18"/>
    <p:sldId id="1708" r:id="rId19"/>
    <p:sldId id="1694" r:id="rId20"/>
    <p:sldId id="1695" r:id="rId21"/>
    <p:sldId id="1696" r:id="rId22"/>
    <p:sldId id="1697" r:id="rId23"/>
    <p:sldId id="1698" r:id="rId24"/>
    <p:sldId id="1699" r:id="rId25"/>
    <p:sldId id="1700" r:id="rId26"/>
    <p:sldId id="1701" r:id="rId27"/>
    <p:sldId id="1702" r:id="rId28"/>
    <p:sldId id="1703" r:id="rId29"/>
    <p:sldId id="1704" r:id="rId30"/>
    <p:sldId id="1705" r:id="rId31"/>
    <p:sldId id="1706" r:id="rId32"/>
    <p:sldId id="1707" r:id="rId33"/>
    <p:sldId id="1869" r:id="rId34"/>
    <p:sldId id="1721" r:id="rId35"/>
    <p:sldId id="425" r:id="rId36"/>
    <p:sldId id="426" r:id="rId37"/>
    <p:sldId id="1710" r:id="rId38"/>
    <p:sldId id="1711" r:id="rId39"/>
    <p:sldId id="1712" r:id="rId40"/>
    <p:sldId id="1714" r:id="rId41"/>
    <p:sldId id="1848" r:id="rId42"/>
    <p:sldId id="1713" r:id="rId43"/>
    <p:sldId id="1715" r:id="rId44"/>
    <p:sldId id="1870" r:id="rId45"/>
    <p:sldId id="1718" r:id="rId46"/>
    <p:sldId id="1720" r:id="rId47"/>
    <p:sldId id="1734" r:id="rId48"/>
    <p:sldId id="1863" r:id="rId49"/>
    <p:sldId id="1723" r:id="rId50"/>
    <p:sldId id="1724" r:id="rId51"/>
    <p:sldId id="1725" r:id="rId52"/>
    <p:sldId id="1726" r:id="rId53"/>
    <p:sldId id="1727" r:id="rId54"/>
    <p:sldId id="1728" r:id="rId55"/>
    <p:sldId id="1730" r:id="rId56"/>
    <p:sldId id="1731" r:id="rId57"/>
    <p:sldId id="1732" r:id="rId58"/>
    <p:sldId id="1733" r:id="rId59"/>
    <p:sldId id="1864"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11" autoAdjust="0"/>
    <p:restoredTop sz="87244" autoAdjust="0"/>
  </p:normalViewPr>
  <p:slideViewPr>
    <p:cSldViewPr snapToGrid="0" showGuides="1">
      <p:cViewPr>
        <p:scale>
          <a:sx n="93" d="100"/>
          <a:sy n="93" d="100"/>
        </p:scale>
        <p:origin x="704" y="24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902B9-15A7-4791-910A-BE6C5FF070A7}" type="datetimeFigureOut">
              <a:rPr lang="zh-CN" altLang="en-US" smtClean="0"/>
              <a:t>2024/10/23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ABE98-3DB5-4216-8D47-65283BFE05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随机变量的定义与概率无关。</a:t>
            </a:r>
            <a:r>
              <a:rPr lang="zh-CN" altLang="en-US" sz="1200" dirty="0">
                <a:latin typeface="思源黑体 CN Normal" panose="020B0400000000000000" pitchFamily="34" charset="-122"/>
                <a:ea typeface="思源黑体 CN Normal" panose="020B0400000000000000" pitchFamily="34" charset="-122"/>
              </a:rPr>
              <a:t>注：由于在本教材中假设样本空间中的任何子集都是事件</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因此上述条件自然成立</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在经典的概率论理论中</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为了理论的完备性</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容许事件类是由样本空间的部分子集所构成</a:t>
            </a:r>
            <a:r>
              <a:rPr lang="en-US" altLang="zh-CN" sz="1200" dirty="0">
                <a:latin typeface="思源黑体 CN Normal" panose="020B0400000000000000" pitchFamily="34" charset="-122"/>
                <a:ea typeface="思源黑体 CN Normal" panose="020B0400000000000000" pitchFamily="34" charset="-122"/>
              </a:rPr>
              <a:t>, </a:t>
            </a:r>
            <a:r>
              <a:rPr lang="zh-CN" altLang="en-US" sz="1200" dirty="0">
                <a:latin typeface="思源黑体 CN Normal" panose="020B0400000000000000" pitchFamily="34" charset="-122"/>
                <a:ea typeface="思源黑体 CN Normal" panose="020B0400000000000000" pitchFamily="34" charset="-122"/>
              </a:rPr>
              <a:t>这时就需要随机变量满足上述条件</a:t>
            </a:r>
            <a:r>
              <a:rPr lang="en-US" altLang="zh-CN" sz="1200" dirty="0">
                <a:latin typeface="思源黑体 CN Normal" panose="020B0400000000000000" pitchFamily="34" charset="-122"/>
                <a:ea typeface="思源黑体 CN Normal" panose="020B0400000000000000" pitchFamily="34" charset="-122"/>
              </a:rPr>
              <a:t>.</a:t>
            </a:r>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不证明，强调对任何类型的随机变量，这个结论都是正确的。</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30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32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黑板上加图解释这个积分的含义。上机课时学生练习一下。</a:t>
            </a:r>
            <a:endParaRPr lang="en-US" altLang="zh-CN" dirty="0"/>
          </a:p>
        </p:txBody>
      </p:sp>
      <p:sp>
        <p:nvSpPr>
          <p:cNvPr id="4" name="灯片编号占位符 3"/>
          <p:cNvSpPr>
            <a:spLocks noGrp="1"/>
          </p:cNvSpPr>
          <p:nvPr>
            <p:ph type="sldNum" sz="quarter" idx="10"/>
          </p:nvPr>
        </p:nvSpPr>
        <p:spPr/>
        <p:txBody>
          <a:bodyPr/>
          <a:lstStyle/>
          <a:p>
            <a:fld id="{AAAA635C-DEEF-497B-A220-99CF03D154A4}" type="slidenum">
              <a:rPr lang="zh-CN" altLang="en-US" smtClean="0"/>
              <a:t>36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思源黑体 CN Normal" panose="020B0400000000000000" pitchFamily="34" charset="-122"/>
                <a:ea typeface="思源黑体 CN Normal" panose="020B0400000000000000" pitchFamily="34" charset="-122"/>
              </a:rPr>
              <a:t>在实际应用中，很多分布函数都能通过一个非负函数的定积分表示。</a:t>
            </a:r>
          </a:p>
          <a:p>
            <a:r>
              <a:rPr lang="zh-CN" altLang="en-US" dirty="0"/>
              <a:t>随机变量</a:t>
            </a:r>
            <a:r>
              <a:rPr lang="en-US" altLang="zh-CN" dirty="0"/>
              <a:t>—</a:t>
            </a:r>
            <a:r>
              <a:rPr lang="zh-CN" altLang="en-US" dirty="0"/>
              <a:t>分布函数</a:t>
            </a:r>
            <a:r>
              <a:rPr lang="en-US" altLang="zh-CN" dirty="0"/>
              <a:t>—</a:t>
            </a:r>
            <a:r>
              <a:rPr lang="zh-CN" altLang="en-US" dirty="0"/>
              <a:t>密度函数</a:t>
            </a:r>
            <a:r>
              <a:rPr lang="en-US" altLang="zh-CN" dirty="0"/>
              <a:t>—</a:t>
            </a:r>
            <a:r>
              <a:rPr lang="zh-CN" altLang="en-US" dirty="0"/>
              <a:t>连续型随机变量，上课提问：学生会计算积分吗？</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37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密度函数下的全部面积为</a:t>
            </a:r>
            <a:r>
              <a:rPr lang="en-US" altLang="zh-CN" dirty="0"/>
              <a:t>1</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38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39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通过图形理解两者之间的关系</a:t>
            </a:r>
            <a:r>
              <a:rPr lang="en-US" altLang="zh-CN" dirty="0"/>
              <a:t>,</a:t>
            </a:r>
            <a:r>
              <a:rPr lang="zh-CN" altLang="en-US"/>
              <a:t>不严格讲这个证明。</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40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41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开区间，闭区间时，密度的表达式不同，但分布函数是相同的。重点通过例子让学生清楚密度函数与分布函数的区别。</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42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计算用软件</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43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提问：如何刻画随机变量的取值规律？，引出分布函数。</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11</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到</a:t>
            </a:r>
            <a:r>
              <a:rPr lang="en-US" altLang="zh-CN" dirty="0"/>
              <a:t>60</a:t>
            </a:r>
            <a:r>
              <a:rPr lang="zh-CN" altLang="en-US" dirty="0"/>
              <a:t>的积分结果会不同，保留二位小数时是相同的，都是近似计算。仅要求能用</a:t>
            </a:r>
            <a:r>
              <a:rPr lang="en-US" altLang="zh-CN" dirty="0"/>
              <a:t>R</a:t>
            </a:r>
            <a:r>
              <a:rPr lang="zh-CN" altLang="en-US" dirty="0"/>
              <a:t>计算积分即可。</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45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月</a:t>
            </a:r>
            <a:r>
              <a:rPr lang="en-US" altLang="zh-CN" dirty="0"/>
              <a:t>28</a:t>
            </a:r>
            <a:r>
              <a:rPr lang="zh-CN" altLang="en-US" dirty="0"/>
              <a:t>日讲到这里</a:t>
            </a:r>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46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举例：均值一样，但离散程度不同，比如对称分布。两个学校成绩的比较时，是两个分布的比较，多个角度进行比。</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48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49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独立性的要求。不证明</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53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考题不同是比相对位置？还是绝对位置？如何建立两个省考试成绩的等值，目前有一些办法，但还有很多问题需要要求。</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56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58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课堂练习：</a:t>
            </a:r>
            <a:r>
              <a:rPr lang="en-US" altLang="zh-CN" dirty="0"/>
              <a:t>2.22</a:t>
            </a:r>
            <a:r>
              <a:rPr lang="zh-CN" altLang="en-US" dirty="0"/>
              <a:t>，</a:t>
            </a:r>
            <a:r>
              <a:rPr lang="en-US" altLang="zh-CN" dirty="0"/>
              <a:t>2.23</a:t>
            </a:r>
            <a:r>
              <a:rPr lang="zh-CN" altLang="en-US" dirty="0"/>
              <a:t>，</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59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分布函数的作用是什么？解释为什么分布函数可以刻画随机变量的取值规律呢？需要极限的知识。</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常数看成特殊的随机变量。</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密度函数不能用线连起来，分布函数在每一点都有值。</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月</a:t>
            </a:r>
            <a:r>
              <a:rPr lang="en-US" altLang="zh-CN" dirty="0"/>
              <a:t>21</a:t>
            </a:r>
            <a:r>
              <a:rPr lang="zh-CN" altLang="en-US" dirty="0"/>
              <a:t>日讲到这里。复习离散型随机变量及其均值的定义</a:t>
            </a:r>
          </a:p>
        </p:txBody>
      </p:sp>
      <p:sp>
        <p:nvSpPr>
          <p:cNvPr id="4" name="灯片编号占位符 3"/>
          <p:cNvSpPr>
            <a:spLocks noGrp="1"/>
          </p:cNvSpPr>
          <p:nvPr>
            <p:ph type="sldNum" sz="quarter" idx="5"/>
          </p:nvPr>
        </p:nvSpPr>
        <p:spPr/>
        <p:txBody>
          <a:bodyPr/>
          <a:lstStyle/>
          <a:p>
            <a:fld id="{AF1ABE98-3DB5-4216-8D47-65283BFE05CE}" type="slidenum">
              <a:rPr lang="zh-CN" altLang="en-US" smtClean="0"/>
              <a:t>26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提问：这两个随机变量的和是什么含义？介绍随机变量的运算，因为值域在实数域，可以进行运算，比如在上页介绍这两个随机变量求和的含义。</a:t>
            </a:r>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t>29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pic>
        <p:nvPicPr>
          <p:cNvPr id="8" name="Picture 6"/>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398882" y="236276"/>
            <a:ext cx="2087144" cy="512112"/>
          </a:xfrm>
          <a:prstGeom prst="rect">
            <a:avLst/>
          </a:prstGeom>
          <a:noFill/>
          <a:ln w="9525">
            <a:noFill/>
            <a:miter lim="800000"/>
            <a:headEnd/>
            <a:tailEnd/>
          </a:ln>
        </p:spPr>
      </p:pic>
      <p:sp>
        <p:nvSpPr>
          <p:cNvPr id="9" name="矩形 8"/>
          <p:cNvSpPr/>
          <p:nvPr userDrawn="1"/>
        </p:nvSpPr>
        <p:spPr>
          <a:xfrm>
            <a:off x="514352" y="875207"/>
            <a:ext cx="11121383" cy="5635177"/>
          </a:xfrm>
          <a:prstGeom prst="rect">
            <a:avLst/>
          </a:prstGeom>
          <a:solidFill>
            <a:schemeClr val="bg1">
              <a:alpha val="75000"/>
            </a:schemeClr>
          </a:solidFill>
          <a:ln>
            <a:noFill/>
          </a:ln>
          <a:effectLst>
            <a:reflection blurRad="6350" stA="45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398882" y="671373"/>
            <a:ext cx="11565691" cy="5839011"/>
            <a:chOff x="-22113" y="819095"/>
            <a:chExt cx="9288096" cy="5024783"/>
          </a:xfrm>
        </p:grpSpPr>
        <p:cxnSp>
          <p:nvCxnSpPr>
            <p:cNvPr id="11" name="直接连接符 10"/>
            <p:cNvCxnSpPr/>
            <p:nvPr/>
          </p:nvCxnSpPr>
          <p:spPr>
            <a:xfrm>
              <a:off x="258146" y="885371"/>
              <a:ext cx="0" cy="4958507"/>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824258" y="819095"/>
              <a:ext cx="0" cy="5024783"/>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113" y="1148829"/>
              <a:ext cx="9161706" cy="0"/>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4277" y="5666725"/>
              <a:ext cx="9161706" cy="2"/>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 name="矩形 14"/>
          <p:cNvSpPr/>
          <p:nvPr userDrawn="1"/>
        </p:nvSpPr>
        <p:spPr>
          <a:xfrm>
            <a:off x="666090" y="984664"/>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1332755" y="6222750"/>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6"/>
          <p:cNvSpPr>
            <a:spLocks noGrp="1"/>
          </p:cNvSpPr>
          <p:nvPr>
            <p:ph type="sldNum" sz="quarter" idx="12"/>
          </p:nvPr>
        </p:nvSpPr>
        <p:spPr>
          <a:xfrm>
            <a:off x="8610600" y="6356350"/>
            <a:ext cx="2743200" cy="365125"/>
          </a:xfrm>
          <a:prstGeom prst="rect">
            <a:avLst/>
          </a:prstGeom>
        </p:spPr>
        <p:txBody>
          <a:bodyPr/>
          <a:lstStyle>
            <a:lvl1pPr algn="r">
              <a:defRPr/>
            </a:lvl1pPr>
          </a:lstStyle>
          <a:p>
            <a:fld id="{5FD308DF-D0D6-41CA-8E01-1A1CE80A10E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grpSp>
        <p:nvGrpSpPr>
          <p:cNvPr id="5" name="Group 9"/>
          <p:cNvGrpSpPr>
            <a:grpSpLocks noChangeAspect="1"/>
          </p:cNvGrpSpPr>
          <p:nvPr/>
        </p:nvGrpSpPr>
        <p:grpSpPr bwMode="auto">
          <a:xfrm>
            <a:off x="281517" y="5354639"/>
            <a:ext cx="11631083" cy="1330325"/>
            <a:chOff x="-3905250" y="4294188"/>
            <a:chExt cx="13011150" cy="1892300"/>
          </a:xfrm>
        </p:grpSpPr>
        <p:sp>
          <p:nvSpPr>
            <p:cNvPr id="6" name="Freeform 14"/>
            <p:cNvSpPr/>
            <p:nvPr/>
          </p:nvSpPr>
          <p:spPr bwMode="hidden">
            <a:xfrm>
              <a:off x="4810681" y="4499676"/>
              <a:ext cx="4295219"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w="9525">
              <a:noFill/>
              <a:round/>
            </a:ln>
          </p:spPr>
          <p:txBody>
            <a:bodyPr/>
            <a:lstStyle/>
            <a:p>
              <a:pPr eaLnBrk="0" hangingPunct="0">
                <a:defRPr/>
              </a:pPr>
              <a:endParaRPr lang="zh-CN" altLang="en-US" sz="1800">
                <a:ea typeface="宋体" panose="02010600030101010101" pitchFamily="2" charset="-122"/>
              </a:endParaRPr>
            </a:p>
          </p:txBody>
        </p:sp>
        <p:sp>
          <p:nvSpPr>
            <p:cNvPr id="7" name="Freeform 18"/>
            <p:cNvSpPr/>
            <p:nvPr/>
          </p:nvSpPr>
          <p:spPr bwMode="hidden">
            <a:xfrm>
              <a:off x="-308538" y="4319027"/>
              <a:ext cx="8280254" cy="1208092"/>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w="9525">
              <a:noFill/>
              <a:round/>
            </a:ln>
          </p:spPr>
          <p:txBody>
            <a:bodyPr/>
            <a:lstStyle/>
            <a:p>
              <a:pPr eaLnBrk="0" hangingPunct="0">
                <a:defRPr/>
              </a:pPr>
              <a:endParaRPr lang="zh-CN" altLang="en-US" sz="1800">
                <a:ea typeface="宋体" panose="02010600030101010101" pitchFamily="2" charset="-122"/>
              </a:endParaRPr>
            </a:p>
          </p:txBody>
        </p:sp>
        <p:sp>
          <p:nvSpPr>
            <p:cNvPr id="8" name="Freeform 22"/>
            <p:cNvSpPr/>
            <p:nvPr/>
          </p:nvSpPr>
          <p:spPr bwMode="hidden">
            <a:xfrm>
              <a:off x="4014" y="4334834"/>
              <a:ext cx="8164231"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eaLnBrk="0" hangingPunct="0">
                <a:defRPr/>
              </a:pPr>
              <a:endParaRPr lang="zh-CN" altLang="en-US" sz="1800">
                <a:ea typeface="宋体" panose="02010600030101010101" pitchFamily="2" charset="-122"/>
              </a:endParaRPr>
            </a:p>
          </p:txBody>
        </p:sp>
        <p:sp>
          <p:nvSpPr>
            <p:cNvPr id="9" name="Freeform 26"/>
            <p:cNvSpPr/>
            <p:nvPr/>
          </p:nvSpPr>
          <p:spPr bwMode="hidden">
            <a:xfrm>
              <a:off x="4157164" y="4316769"/>
              <a:ext cx="4939265"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eaLnBrk="0" hangingPunct="0">
                <a:defRPr/>
              </a:pPr>
              <a:endParaRPr lang="zh-CN" altLang="en-US" sz="1800">
                <a:ea typeface="宋体" panose="02010600030101010101" pitchFamily="2" charset="-122"/>
              </a:endParaRPr>
            </a:p>
          </p:txBody>
        </p:sp>
        <p:sp useBgFill="1">
          <p:nvSpPr>
            <p:cNvPr id="10" name="Freeform 10"/>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w="9525">
              <a:noFill/>
              <a:round/>
            </a:ln>
          </p:spPr>
          <p:txBody>
            <a:bodyPr/>
            <a:lstStyle/>
            <a:p>
              <a:pPr eaLnBrk="0" hangingPunct="0">
                <a:defRPr/>
              </a:pPr>
              <a:endParaRPr lang="zh-CN" altLang="en-US" sz="1800">
                <a:ea typeface="宋体" panose="02010600030101010101" pitchFamily="2" charset="-122"/>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en-US" noProof="1"/>
          </a:p>
        </p:txBody>
      </p:sp>
    </p:spTree>
  </p:cSld>
  <p:clrMapOvr>
    <a:masterClrMapping/>
  </p:clrMapOvr>
  <p:transition spd="med" advClick="0">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60.png"/><Relationship Id="rId5" Type="http://schemas.openxmlformats.org/officeDocument/2006/relationships/image" Target="../media/image159.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163.png"/><Relationship Id="rId5" Type="http://schemas.microsoft.com/office/2007/relationships/hdphoto" Target="../media/hdphoto5.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66.png"/><Relationship Id="rId5" Type="http://schemas.microsoft.com/office/2007/relationships/hdphoto" Target="../media/hdphoto6.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4.xml"/><Relationship Id="rId6" Type="http://schemas.microsoft.com/office/2007/relationships/hdphoto" Target="../media/hdphoto7.wdp"/><Relationship Id="rId5" Type="http://schemas.openxmlformats.org/officeDocument/2006/relationships/image" Target="../media/image12.png"/><Relationship Id="rId4" Type="http://schemas.openxmlformats.org/officeDocument/2006/relationships/image" Target="../media/image167.png"/></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1.png"/><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4.jpeg"/></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78.png"/><Relationship Id="rId7" Type="http://schemas.microsoft.com/office/2007/relationships/hdphoto" Target="../media/hdphoto10.wdp"/><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16.png"/><Relationship Id="rId5" Type="http://schemas.microsoft.com/office/2007/relationships/hdphoto" Target="../media/hdphoto9.wdp"/><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187.png"/><Relationship Id="rId5" Type="http://schemas.microsoft.com/office/2007/relationships/hdphoto" Target="../media/hdphoto11.wdp"/><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89.png"/><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192.png"/><Relationship Id="rId5" Type="http://schemas.microsoft.com/office/2007/relationships/hdphoto" Target="../media/hdphoto12.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197.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24.jpeg"/><Relationship Id="rId5" Type="http://schemas.microsoft.com/office/2007/relationships/hdphoto" Target="../media/hdphoto14.wdp"/><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5.xml"/><Relationship Id="rId4" Type="http://schemas.microsoft.com/office/2007/relationships/hdphoto" Target="../media/hdphoto15.wdp"/></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microsoft.com/office/2007/relationships/hdphoto" Target="../media/hdphoto17.wdp"/><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1.png"/><Relationship Id="rId5" Type="http://schemas.microsoft.com/office/2007/relationships/hdphoto" Target="../media/hdphoto16.wdp"/><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1.xml"/><Relationship Id="rId6" Type="http://schemas.microsoft.com/office/2007/relationships/hdphoto" Target="../media/hdphoto18.wdp"/><Relationship Id="rId5" Type="http://schemas.openxmlformats.org/officeDocument/2006/relationships/image" Target="../media/image32.png"/><Relationship Id="rId4" Type="http://schemas.openxmlformats.org/officeDocument/2006/relationships/image" Target="../media/image21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34.png"/><Relationship Id="rId5" Type="http://schemas.openxmlformats.org/officeDocument/2006/relationships/image" Target="../media/image217.png"/><Relationship Id="rId4" Type="http://schemas.microsoft.com/office/2007/relationships/hdphoto" Target="../media/hdphoto19.wdp"/></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25.png"/><Relationship Id="rId2" Type="http://schemas.openxmlformats.org/officeDocument/2006/relationships/slideLayout" Target="../slideLayouts/slideLayout1.xml"/><Relationship Id="rId1" Type="http://schemas.openxmlformats.org/officeDocument/2006/relationships/tags" Target="../tags/tag35.xml"/><Relationship Id="rId6" Type="http://schemas.microsoft.com/office/2007/relationships/hdphoto" Target="../media/hdphoto20.wdp"/><Relationship Id="rId5" Type="http://schemas.openxmlformats.org/officeDocument/2006/relationships/image" Target="../media/image36.png"/><Relationship Id="rId4" Type="http://schemas.openxmlformats.org/officeDocument/2006/relationships/image" Target="../media/image22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microsoft.com/office/2007/relationships/hdphoto" Target="../media/hdphoto21.wdp"/><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2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0.jpeg"/><Relationship Id="rId2" Type="http://schemas.openxmlformats.org/officeDocument/2006/relationships/slideLayout" Target="../slideLayouts/slideLayout1.xml"/><Relationship Id="rId1" Type="http://schemas.openxmlformats.org/officeDocument/2006/relationships/tags" Target="../tags/tag37.xml"/><Relationship Id="rId6" Type="http://schemas.openxmlformats.org/officeDocument/2006/relationships/image" Target="../media/image232.png"/><Relationship Id="rId5" Type="http://schemas.microsoft.com/office/2007/relationships/hdphoto" Target="../media/hdphoto22.wdp"/><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notesSlide" Target="../notesSlides/notesSlide16.xml"/><Relationship Id="rId7" Type="http://schemas.openxmlformats.org/officeDocument/2006/relationships/image" Target="../media/image237.png"/><Relationship Id="rId2" Type="http://schemas.openxmlformats.org/officeDocument/2006/relationships/slideLayout" Target="../slideLayouts/slideLayout1.xml"/><Relationship Id="rId1" Type="http://schemas.openxmlformats.org/officeDocument/2006/relationships/tags" Target="../tags/tag38.xml"/><Relationship Id="rId6" Type="http://schemas.openxmlformats.org/officeDocument/2006/relationships/image" Target="../media/image236.png"/><Relationship Id="rId5" Type="http://schemas.openxmlformats.org/officeDocument/2006/relationships/image" Target="../media/image41.png"/><Relationship Id="rId4" Type="http://schemas.openxmlformats.org/officeDocument/2006/relationships/image" Target="../media/image234.png"/></Relationships>
</file>

<file path=ppt/slides/_rels/slide4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3.jpeg"/><Relationship Id="rId2"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image" Target="../media/image242.png"/><Relationship Id="rId5" Type="http://schemas.microsoft.com/office/2007/relationships/hdphoto" Target="../media/hdphoto23.wdp"/><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image" Target="../media/image246.png"/><Relationship Id="rId5" Type="http://schemas.openxmlformats.org/officeDocument/2006/relationships/image" Target="../media/image44.png"/><Relationship Id="rId4" Type="http://schemas.openxmlformats.org/officeDocument/2006/relationships/image" Target="../media/image24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24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24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46.xml"/><Relationship Id="rId5" Type="http://schemas.openxmlformats.org/officeDocument/2006/relationships/image" Target="../media/image250.png"/><Relationship Id="rId4" Type="http://schemas.openxmlformats.org/officeDocument/2006/relationships/image" Target="../media/image24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slideLayout" Target="../slideLayouts/slideLayout1.xml"/><Relationship Id="rId1" Type="http://schemas.openxmlformats.org/officeDocument/2006/relationships/tags" Target="../tags/tag47.xml"/><Relationship Id="rId5" Type="http://schemas.openxmlformats.org/officeDocument/2006/relationships/image" Target="../media/image253.png"/><Relationship Id="rId4" Type="http://schemas.openxmlformats.org/officeDocument/2006/relationships/image" Target="../media/image252.png"/></Relationships>
</file>

<file path=ppt/slides/_rels/slide5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slideLayout" Target="../slideLayouts/slideLayout1.xml"/><Relationship Id="rId1" Type="http://schemas.openxmlformats.org/officeDocument/2006/relationships/tags" Target="../tags/tag48.xml"/><Relationship Id="rId6" Type="http://schemas.microsoft.com/office/2007/relationships/hdphoto" Target="../media/hdphoto24.wdp"/><Relationship Id="rId5" Type="http://schemas.openxmlformats.org/officeDocument/2006/relationships/image" Target="../media/image45.png"/><Relationship Id="rId4" Type="http://schemas.openxmlformats.org/officeDocument/2006/relationships/image" Target="../media/image255.png"/><Relationship Id="rId9" Type="http://schemas.microsoft.com/office/2007/relationships/hdphoto" Target="../media/hdphoto25.wdp"/></Relationships>
</file>

<file path=ppt/slides/_rels/slide5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microsoft.com/office/2007/relationships/hdphoto" Target="../media/hdphoto27.wdp"/><Relationship Id="rId2" Type="http://schemas.openxmlformats.org/officeDocument/2006/relationships/slideLayout" Target="../slideLayouts/slideLayout1.xml"/><Relationship Id="rId1" Type="http://schemas.openxmlformats.org/officeDocument/2006/relationships/tags" Target="../tags/tag49.xml"/><Relationship Id="rId6" Type="http://schemas.openxmlformats.org/officeDocument/2006/relationships/image" Target="../media/image48.png"/><Relationship Id="rId5" Type="http://schemas.microsoft.com/office/2007/relationships/hdphoto" Target="../media/hdphoto26.wdp"/><Relationship Id="rId4" Type="http://schemas.openxmlformats.org/officeDocument/2006/relationships/image" Target="../media/image47.png"/><Relationship Id="rId9" Type="http://schemas.openxmlformats.org/officeDocument/2006/relationships/image" Target="../media/image26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50.xml"/><Relationship Id="rId6" Type="http://schemas.microsoft.com/office/2007/relationships/hdphoto" Target="../media/hdphoto28.wdp"/><Relationship Id="rId5" Type="http://schemas.openxmlformats.org/officeDocument/2006/relationships/image" Target="../media/image49.png"/><Relationship Id="rId4" Type="http://schemas.openxmlformats.org/officeDocument/2006/relationships/image" Target="../media/image268.png"/></Relationships>
</file>

<file path=ppt/slides/_rels/slide5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1.xml"/><Relationship Id="rId1" Type="http://schemas.openxmlformats.org/officeDocument/2006/relationships/tags" Target="../tags/tag51.xml"/><Relationship Id="rId6" Type="http://schemas.microsoft.com/office/2007/relationships/hdphoto" Target="../media/hdphoto29.wdp"/><Relationship Id="rId5" Type="http://schemas.openxmlformats.org/officeDocument/2006/relationships/image" Target="../media/image50.png"/><Relationship Id="rId4" Type="http://schemas.openxmlformats.org/officeDocument/2006/relationships/image" Target="../media/image272.png"/></Relationships>
</file>

<file path=ppt/slides/_rels/slide5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Layout" Target="../slideLayouts/slideLayout1.xml"/><Relationship Id="rId1" Type="http://schemas.openxmlformats.org/officeDocument/2006/relationships/tags" Target="../tags/tag52.xml"/><Relationship Id="rId6" Type="http://schemas.openxmlformats.org/officeDocument/2006/relationships/image" Target="../media/image278.png"/><Relationship Id="rId5" Type="http://schemas.microsoft.com/office/2007/relationships/hdphoto" Target="../media/hdphoto30.wdp"/><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79.png"/><Relationship Id="rId7" Type="http://schemas.openxmlformats.org/officeDocument/2006/relationships/image" Target="../media/image283.png"/><Relationship Id="rId2" Type="http://schemas.openxmlformats.org/officeDocument/2006/relationships/slideLayout" Target="../slideLayouts/slideLayout1.xml"/><Relationship Id="rId1" Type="http://schemas.openxmlformats.org/officeDocument/2006/relationships/tags" Target="../tags/tag54.xml"/><Relationship Id="rId6" Type="http://schemas.microsoft.com/office/2007/relationships/hdphoto" Target="../media/hdphoto31.wdp"/><Relationship Id="rId5" Type="http://schemas.openxmlformats.org/officeDocument/2006/relationships/image" Target="../media/image52.png"/><Relationship Id="rId4" Type="http://schemas.openxmlformats.org/officeDocument/2006/relationships/image" Target="../media/image280.png"/><Relationship Id="rId9" Type="http://schemas.microsoft.com/office/2007/relationships/hdphoto" Target="../media/hdphoto32.wdp"/></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48.png"/><Relationship Id="rId5" Type="http://schemas.microsoft.com/office/2007/relationships/hdphoto" Target="../media/hdphoto2.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53.png"/><Relationship Id="rId5" Type="http://schemas.microsoft.com/office/2007/relationships/hdphoto" Target="../media/hdphoto3.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8" y="2027076"/>
                <a:ext cx="1242648" cy="1107996"/>
              </a:xfrm>
              <a:prstGeom prst="rect">
                <a:avLst/>
              </a:prstGeom>
            </p:spPr>
            <p:txBody>
              <a:bodyPr wrap="none">
                <a:spAutoFit/>
              </a:bodyPr>
              <a:lstStyle/>
              <a:p>
                <a:pPr lvl="0" algn="ctr">
                  <a:defRPr/>
                </a:pPr>
                <a:r>
                  <a:rPr lang="en-US" altLang="zh-CN" sz="6600" b="1" i="1" dirty="0">
                    <a:solidFill>
                      <a:srgbClr val="004EA2"/>
                    </a:solidFill>
                    <a:latin typeface="+mj-lt"/>
                  </a:rPr>
                  <a:t>2.3</a:t>
                </a: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随机变量及特征刻画</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a:t>
            </a:fld>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4776" y="1081239"/>
            <a:ext cx="9742448" cy="1081322"/>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取样本空间和事件类为</a:t>
            </a:r>
          </a:p>
          <a:p>
            <a:pPr>
              <a:lnSpc>
                <a:spcPct val="120000"/>
              </a:lnSpc>
            </a:pPr>
            <a:endParaRPr lang="zh-CN" altLang="en-US" sz="2800" dirty="0"/>
          </a:p>
        </p:txBody>
      </p:sp>
      <p:pic>
        <p:nvPicPr>
          <p:cNvPr id="6" name="图片 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17396" t="18793" r="17917" b="60680"/>
          <a:stretch>
            <a:fillRect/>
          </a:stretch>
        </p:blipFill>
        <p:spPr>
          <a:xfrm>
            <a:off x="2180127" y="1612126"/>
            <a:ext cx="6694149" cy="807438"/>
          </a:xfrm>
          <a:prstGeom prst="rect">
            <a:avLst/>
          </a:prstGeom>
          <a:ln>
            <a:noFill/>
          </a:ln>
          <a:effectLst/>
        </p:spPr>
      </p:pic>
      <mc:AlternateContent xmlns:mc="http://schemas.openxmlformats.org/markup-compatibility/2006" xmlns:a14="http://schemas.microsoft.com/office/drawing/2010/main">
        <mc:Choice Requires="a14">
          <p:sp>
            <p:nvSpPr>
              <p:cNvPr id="7" name="矩形 6"/>
              <p:cNvSpPr/>
              <p:nvPr/>
            </p:nvSpPr>
            <p:spPr>
              <a:xfrm>
                <a:off x="1224776" y="2485409"/>
                <a:ext cx="9742448" cy="1082412"/>
              </a:xfrm>
              <a:prstGeom prst="rect">
                <a:avLst/>
              </a:prstGeom>
            </p:spPr>
            <p:txBody>
              <a:bodyPr wrap="square">
                <a:spAutoFit/>
              </a:bodyPr>
              <a:lstStyle/>
              <a:p>
                <a:pPr>
                  <a:lnSpc>
                    <a:spcPct val="120000"/>
                  </a:lnSpc>
                </a:pPr>
                <a14:m>
                  <m:oMath xmlns:m="http://schemas.openxmlformats.org/officeDocument/2006/math">
                    <m:r>
                      <a:rPr lang="en-US" altLang="zh-CN" sz="2800" b="1" i="1">
                        <a:latin typeface="Cambria Math" panose="02040503050406030204"/>
                        <a:ea typeface="Cambria Math" panose="02040503050406030204"/>
                      </a:rPr>
                      <m:t>ℙ</m:t>
                    </m:r>
                  </m:oMath>
                </a14:m>
                <a:r>
                  <a:rPr lang="zh-CN" altLang="en-US" sz="2800" dirty="0"/>
                  <a:t>为几何概率．则可以用概率空间</a:t>
                </a:r>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a:solidFill>
                          <a:prstClr val="black"/>
                        </a:solidFill>
                        <a:latin typeface="Cambria Math" panose="02040503050406030204" pitchFamily="18" charset="0"/>
                      </a:rPr>
                      <m:t>𝛺</m:t>
                    </m:r>
                    <m:r>
                      <a:rPr lang="zh-CN" altLang="en-US"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ℱ</m:t>
                    </m:r>
                    <m:r>
                      <a:rPr lang="zh-CN" altLang="en-US" sz="2800" i="1">
                        <a:solidFill>
                          <a:prstClr val="black"/>
                        </a:solidFill>
                        <a:latin typeface="Cambria Math" panose="02040503050406030204" pitchFamily="18" charset="0"/>
                      </a:rPr>
                      <m:t>，</m:t>
                    </m:r>
                    <m:r>
                      <a:rPr lang="en-US" altLang="zh-CN" sz="2800" b="1" i="1">
                        <a:latin typeface="Cambria Math" panose="02040503050406030204"/>
                        <a:ea typeface="Cambria Math" panose="02040503050406030204"/>
                      </a:rPr>
                      <m:t>ℙ</m:t>
                    </m:r>
                  </m:oMath>
                </a14:m>
                <a:r>
                  <a:rPr lang="en-US" altLang="zh-CN" sz="2800" dirty="0">
                    <a:solidFill>
                      <a:prstClr val="black"/>
                    </a:solidFill>
                    <a:ea typeface="思源黑体 CN Normal" panose="020B0400000000000000" pitchFamily="34" charset="-122"/>
                  </a:rPr>
                  <a:t>)</a:t>
                </a:r>
                <a:r>
                  <a:rPr lang="zh-CN" altLang="en-US" sz="2800" dirty="0"/>
                  <a:t> 描述该人醒来的时刻．定义</a:t>
                </a:r>
              </a:p>
            </p:txBody>
          </p:sp>
        </mc:Choice>
        <mc:Fallback xmlns="">
          <p:sp>
            <p:nvSpPr>
              <p:cNvPr id="7" name="矩形 6"/>
              <p:cNvSpPr>
                <a:spLocks noRot="1" noChangeAspect="1" noMove="1" noResize="1" noEditPoints="1" noAdjustHandles="1" noChangeArrowheads="1" noChangeShapeType="1" noTextEdit="1"/>
              </p:cNvSpPr>
              <p:nvPr/>
            </p:nvSpPr>
            <p:spPr>
              <a:xfrm>
                <a:off x="1224776" y="2485409"/>
                <a:ext cx="9742448" cy="1082412"/>
              </a:xfrm>
              <a:prstGeom prst="rect">
                <a:avLst/>
              </a:prstGeom>
              <a:blipFill rotWithShape="1">
                <a:blip r:embed="rId5"/>
                <a:stretch>
                  <a:fillRect l="-5" t="-2" r="1" b="36"/>
                </a:stretch>
              </a:blipFill>
            </p:spPr>
            <p:txBody>
              <a:bodyPr/>
              <a:lstStyle/>
              <a:p>
                <a:r>
                  <a:rPr lang="zh-CN" altLang="en-US">
                    <a:noFill/>
                  </a:rPr>
                  <a:t> </a:t>
                </a:r>
              </a:p>
            </p:txBody>
          </p:sp>
        </mc:Fallback>
      </mc:AlternateContent>
      <p:sp>
        <p:nvSpPr>
          <p:cNvPr id="9" name="矩形 8"/>
          <p:cNvSpPr/>
          <p:nvPr/>
        </p:nvSpPr>
        <p:spPr>
          <a:xfrm>
            <a:off x="1224776" y="4147460"/>
            <a:ext cx="6361492" cy="564835"/>
          </a:xfrm>
          <a:prstGeom prst="rect">
            <a:avLst/>
          </a:prstGeom>
        </p:spPr>
        <p:txBody>
          <a:bodyPr wrap="square">
            <a:spAutoFit/>
          </a:bodyPr>
          <a:lstStyle/>
          <a:p>
            <a:pPr>
              <a:lnSpc>
                <a:spcPct val="120000"/>
              </a:lnSpc>
            </a:pPr>
            <a:r>
              <a:rPr lang="zh-CN" altLang="en-US" sz="2800" dirty="0"/>
              <a:t>则𝜉为随机变量</a:t>
            </a:r>
            <a:r>
              <a:rPr lang="en-US" altLang="zh-CN" sz="2800" dirty="0"/>
              <a:t>.</a:t>
            </a:r>
            <a:endParaRPr lang="zh-CN" altLang="en-US" sz="2800" dirty="0"/>
          </a:p>
        </p:txBody>
      </p:sp>
      <p:sp>
        <p:nvSpPr>
          <p:cNvPr id="10" name="矩形 9"/>
          <p:cNvSpPr/>
          <p:nvPr/>
        </p:nvSpPr>
        <p:spPr>
          <a:xfrm>
            <a:off x="1224776" y="4925675"/>
            <a:ext cx="9658814" cy="564835"/>
          </a:xfrm>
          <a:prstGeom prst="rect">
            <a:avLst/>
          </a:prstGeom>
        </p:spPr>
        <p:txBody>
          <a:bodyPr wrap="square">
            <a:spAutoFit/>
          </a:bodyPr>
          <a:lstStyle/>
          <a:p>
            <a:pPr>
              <a:lnSpc>
                <a:spcPct val="120000"/>
              </a:lnSpc>
            </a:pPr>
            <a:r>
              <a:rPr lang="zh-CN" altLang="en-US" sz="2800" dirty="0"/>
              <a:t>可以将事件“他至少等</a:t>
            </a:r>
            <a:r>
              <a:rPr lang="en-US" altLang="zh-CN" sz="2800" dirty="0"/>
              <a:t>50</a:t>
            </a:r>
            <a:r>
              <a:rPr lang="zh-CN" altLang="en-US" sz="2800" dirty="0"/>
              <a:t>分钟”用 𝜉 表示为：</a:t>
            </a:r>
            <a:r>
              <a:rPr lang="en-US" altLang="zh-CN" sz="2800" dirty="0"/>
              <a:t>{</a:t>
            </a:r>
            <a:r>
              <a:rPr lang="zh-CN" altLang="en-US" sz="2800" dirty="0"/>
              <a:t>𝜉≤</a:t>
            </a:r>
            <a:r>
              <a:rPr lang="en-US" altLang="zh-CN" sz="2800" dirty="0"/>
              <a:t>10}.</a:t>
            </a:r>
            <a:endParaRPr lang="zh-CN" altLang="en-US" sz="2800" dirty="0"/>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10</a:t>
            </a:fld>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3869934" y="3347466"/>
                <a:ext cx="3225498" cy="523220"/>
              </a:xfrm>
              <a:prstGeom prst="rect">
                <a:avLst/>
              </a:prstGeom>
            </p:spPr>
            <p:txBody>
              <a:bodyPr wrap="none">
                <a:spAutoFit/>
              </a:bodyPr>
              <a:lstStyle/>
              <a:p>
                <a:pPr algn="ctr">
                  <a:spcAft>
                    <a:spcPts val="600"/>
                  </a:spcAft>
                </a:pPr>
                <a14:m>
                  <m:oMath xmlns:m="http://schemas.openxmlformats.org/officeDocument/2006/math">
                    <m:r>
                      <a:rPr lang="zh-CN" altLang="en-US" sz="2800" b="1">
                        <a:latin typeface="Cambria Math" panose="02040503050406030204"/>
                      </a:rPr>
                      <m:t>𝜉</m:t>
                    </m:r>
                    <m:d>
                      <m:dPr>
                        <m:ctrlPr>
                          <a:rPr lang="en-US" altLang="zh-CN" sz="2800" b="1" i="1">
                            <a:latin typeface="Cambria Math" panose="02040503050406030204" pitchFamily="18" charset="0"/>
                          </a:rPr>
                        </m:ctrlPr>
                      </m:dPr>
                      <m:e>
                        <m:r>
                          <a:rPr lang="zh-CN" altLang="en-US" sz="2800" b="1" i="1">
                            <a:latin typeface="Cambria Math" panose="02040503050406030204"/>
                          </a:rPr>
                          <m:t>𝝎</m:t>
                        </m:r>
                        <m:r>
                          <m:rPr>
                            <m:nor/>
                          </m:rPr>
                          <a:rPr lang="en-US" altLang="zh-CN" sz="2800" dirty="0">
                            <a:latin typeface="Cambria Math" panose="02040503050406030204" pitchFamily="18" charset="0"/>
                          </a:rPr>
                          <m:t> </m:t>
                        </m:r>
                      </m:e>
                    </m:d>
                    <m:r>
                      <a:rPr lang="en-US" altLang="zh-CN" sz="2800" b="1"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rPr>
                      <m:t>,</m:t>
                    </m:r>
                    <m:r>
                      <a:rPr lang="zh-CN" altLang="en-US" sz="2800" b="1"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ea typeface="Cambria Math" panose="02040503050406030204"/>
                      </a:rPr>
                      <m:t>∈</m:t>
                    </m:r>
                    <m:r>
                      <a:rPr lang="zh-CN" altLang="en-US" sz="2800" b="1">
                        <a:latin typeface="Cambria Math" panose="02040503050406030204"/>
                      </a:rPr>
                      <m:t>𝛀</m:t>
                    </m:r>
                  </m:oMath>
                </a14:m>
                <a:r>
                  <a:rPr lang="en-US" altLang="zh-CN" sz="2800" dirty="0"/>
                  <a:t>.</a:t>
                </a:r>
              </a:p>
            </p:txBody>
          </p:sp>
        </mc:Choice>
        <mc:Fallback xmlns="">
          <p:sp>
            <p:nvSpPr>
              <p:cNvPr id="12" name="矩形 11"/>
              <p:cNvSpPr>
                <a:spLocks noRot="1" noChangeAspect="1" noMove="1" noResize="1" noEditPoints="1" noAdjustHandles="1" noChangeArrowheads="1" noChangeShapeType="1" noTextEdit="1"/>
              </p:cNvSpPr>
              <p:nvPr/>
            </p:nvSpPr>
            <p:spPr>
              <a:xfrm>
                <a:off x="3869934" y="3347466"/>
                <a:ext cx="3225498" cy="523220"/>
              </a:xfrm>
              <a:prstGeom prst="rect">
                <a:avLst/>
              </a:prstGeom>
              <a:blipFill rotWithShape="1">
                <a:blip r:embed="rId6"/>
                <a:stretch>
                  <a:fillRect l="-8" t="-73" r="18" b="69"/>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09065" y="1204843"/>
            <a:ext cx="3763550" cy="523220"/>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当然，我们也可定义</a:t>
            </a:r>
          </a:p>
        </p:txBody>
      </p:sp>
      <p:grpSp>
        <p:nvGrpSpPr>
          <p:cNvPr id="10" name="组合 9"/>
          <p:cNvGrpSpPr/>
          <p:nvPr/>
        </p:nvGrpSpPr>
        <p:grpSpPr>
          <a:xfrm>
            <a:off x="2946214" y="1930737"/>
            <a:ext cx="5051068" cy="1236376"/>
            <a:chOff x="2226032" y="2448670"/>
            <a:chExt cx="4089043" cy="1236376"/>
          </a:xfrm>
        </p:grpSpPr>
        <p:pic>
          <p:nvPicPr>
            <p:cNvPr id="7" name="图片 6"/>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24271" t="18894" r="58841" b="36603"/>
            <a:stretch>
              <a:fillRect/>
            </a:stretch>
          </p:blipFill>
          <p:spPr>
            <a:xfrm>
              <a:off x="2226032" y="2448670"/>
              <a:ext cx="1507109" cy="1236376"/>
            </a:xfrm>
            <a:prstGeom prst="rect">
              <a:avLst/>
            </a:prstGeom>
            <a:ln>
              <a:noFill/>
            </a:ln>
            <a:effectLst/>
          </p:spPr>
        </p:pic>
        <p:sp>
          <p:nvSpPr>
            <p:cNvPr id="8" name="矩形 7"/>
            <p:cNvSpPr/>
            <p:nvPr/>
          </p:nvSpPr>
          <p:spPr>
            <a:xfrm>
              <a:off x="3485373" y="2523330"/>
              <a:ext cx="2829702" cy="1082412"/>
            </a:xfrm>
            <a:prstGeom prst="rect">
              <a:avLst/>
            </a:prstGeom>
          </p:spPr>
          <p:txBody>
            <a:bodyPr wrap="square">
              <a:spAutoFit/>
            </a:bodyPr>
            <a:lstStyle/>
            <a:p>
              <a:pPr>
                <a:lnSpc>
                  <a:spcPct val="120000"/>
                </a:lnSpc>
              </a:pPr>
              <a:r>
                <a:rPr lang="zh-CN" altLang="en-US" sz="2800" dirty="0"/>
                <a:t>如果他至少等</a:t>
              </a:r>
              <a:r>
                <a:rPr lang="en-US" altLang="zh-CN" sz="2800" dirty="0"/>
                <a:t>50</a:t>
              </a:r>
              <a:r>
                <a:rPr lang="zh-CN" altLang="en-US" sz="2800" dirty="0"/>
                <a:t>分钟</a:t>
              </a:r>
            </a:p>
          </p:txBody>
        </p:sp>
        <p:sp>
          <p:nvSpPr>
            <p:cNvPr id="9" name="矩形 8"/>
            <p:cNvSpPr/>
            <p:nvPr/>
          </p:nvSpPr>
          <p:spPr>
            <a:xfrm>
              <a:off x="3485373" y="3040394"/>
              <a:ext cx="2829702" cy="565348"/>
            </a:xfrm>
            <a:prstGeom prst="rect">
              <a:avLst/>
            </a:prstGeom>
          </p:spPr>
          <p:txBody>
            <a:bodyPr wrap="square">
              <a:spAutoFit/>
            </a:bodyPr>
            <a:lstStyle/>
            <a:p>
              <a:pPr>
                <a:lnSpc>
                  <a:spcPct val="120000"/>
                </a:lnSpc>
              </a:pPr>
              <a:r>
                <a:rPr lang="zh-CN" altLang="en-US" sz="2800" dirty="0"/>
                <a:t>否则</a:t>
              </a:r>
            </a:p>
          </p:txBody>
        </p:sp>
      </p:grpSp>
      <mc:AlternateContent xmlns:mc="http://schemas.openxmlformats.org/markup-compatibility/2006" xmlns:a14="http://schemas.microsoft.com/office/drawing/2010/main">
        <mc:Choice Requires="a14">
          <p:sp>
            <p:nvSpPr>
              <p:cNvPr id="11" name="矩形 10"/>
              <p:cNvSpPr/>
              <p:nvPr/>
            </p:nvSpPr>
            <p:spPr>
              <a:xfrm>
                <a:off x="1509065" y="3483476"/>
                <a:ext cx="9229559" cy="1588192"/>
              </a:xfrm>
              <a:prstGeom prst="rect">
                <a:avLst/>
              </a:prstGeom>
              <a:noFill/>
              <a:ln w="57150">
                <a:noFill/>
              </a:ln>
            </p:spPr>
            <p:txBody>
              <a:bodyPr wrap="square" anchor="ctr" anchorCtr="0">
                <a:spAutoFit/>
              </a:bodyPr>
              <a:lstStyle/>
              <a:p>
                <a:pPr>
                  <a:lnSpc>
                    <a:spcPts val="4000"/>
                  </a:lnSpc>
                </a:pPr>
                <a:r>
                  <a:rPr lang="zh-CN" altLang="en-US" sz="2800" dirty="0">
                    <a:ea typeface="思源黑体 CN Normal" panose="020B0400000000000000" pitchFamily="34" charset="-122"/>
                  </a:rPr>
                  <a:t>这时</a:t>
                </a:r>
                <a:r>
                  <a:rPr lang="en-US" altLang="zh-CN" sz="2800" dirty="0"/>
                  <a:t>{ </a:t>
                </a:r>
                <a14:m>
                  <m:oMath xmlns:m="http://schemas.openxmlformats.org/officeDocument/2006/math">
                    <m:r>
                      <a:rPr lang="en-US" altLang="zh-CN" sz="2800" i="1" smtClean="0">
                        <a:latin typeface="Cambria Math" panose="02040503050406030204" pitchFamily="18" charset="0"/>
                      </a:rPr>
                      <m:t>𝜂</m:t>
                    </m:r>
                  </m:oMath>
                </a14:m>
                <a:r>
                  <a:rPr lang="en-US" altLang="zh-CN" sz="2800" dirty="0">
                    <a:ea typeface="思源黑体 CN Normal" panose="020B0400000000000000" pitchFamily="34" charset="-122"/>
                  </a:rPr>
                  <a:t>=1}</a:t>
                </a:r>
                <a:r>
                  <a:rPr lang="zh-CN" altLang="en-US" sz="2800" dirty="0">
                    <a:ea typeface="思源黑体 CN Normal" panose="020B0400000000000000" pitchFamily="34" charset="-122"/>
                  </a:rPr>
                  <a:t>就是事件“他至少等</a:t>
                </a:r>
                <a:r>
                  <a:rPr lang="en-US" altLang="zh-CN" sz="2800" dirty="0">
                    <a:ea typeface="思源黑体 CN Normal" panose="020B0400000000000000" pitchFamily="34" charset="-122"/>
                  </a:rPr>
                  <a:t>50</a:t>
                </a:r>
                <a:r>
                  <a:rPr lang="zh-CN" altLang="en-US" sz="2800" dirty="0">
                    <a:ea typeface="思源黑体 CN Normal" panose="020B0400000000000000" pitchFamily="34" charset="-122"/>
                  </a:rPr>
                  <a:t>分钟”．显然不能用随机变量</a:t>
                </a:r>
                <a14:m>
                  <m:oMath xmlns:m="http://schemas.openxmlformats.org/officeDocument/2006/math">
                    <m:r>
                      <a:rPr lang="en-US" altLang="zh-CN" sz="2800" i="1">
                        <a:latin typeface="Cambria Math" panose="02040503050406030204" pitchFamily="18" charset="0"/>
                      </a:rPr>
                      <m:t>𝜂</m:t>
                    </m:r>
                  </m:oMath>
                </a14:m>
                <a:r>
                  <a:rPr lang="zh-CN" altLang="en-US" sz="2800" dirty="0">
                    <a:ea typeface="思源黑体 CN Normal" panose="020B0400000000000000" pitchFamily="34" charset="-122"/>
                  </a:rPr>
                  <a:t>来描述事件“他等</a:t>
                </a:r>
                <a:r>
                  <a:rPr lang="en-US" altLang="zh-CN" sz="2800" dirty="0">
                    <a:ea typeface="思源黑体 CN Normal" panose="020B0400000000000000" pitchFamily="34" charset="-122"/>
                  </a:rPr>
                  <a:t>30</a:t>
                </a:r>
                <a:r>
                  <a:rPr lang="zh-CN" altLang="en-US" sz="2800" dirty="0">
                    <a:ea typeface="思源黑体 CN Normal" panose="020B0400000000000000" pitchFamily="34" charset="-122"/>
                  </a:rPr>
                  <a:t>分钟”（但可以用</a:t>
                </a:r>
                <a:r>
                  <a:rPr lang="zh-CN" altLang="en-US" sz="2800" dirty="0"/>
                  <a:t>𝜉</a:t>
                </a:r>
                <a:r>
                  <a:rPr lang="zh-CN" altLang="en-US" sz="2800" dirty="0">
                    <a:ea typeface="思源黑体 CN Normal" panose="020B0400000000000000" pitchFamily="34" charset="-122"/>
                  </a:rPr>
                  <a:t>表示该事件）</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509065" y="3483476"/>
                <a:ext cx="9229559" cy="1588192"/>
              </a:xfrm>
              <a:prstGeom prst="rect">
                <a:avLst/>
              </a:prstGeom>
              <a:blipFill rotWithShape="1">
                <a:blip r:embed="rId6"/>
                <a:stretch>
                  <a:fillRect l="-3" t="-32" r="2" b="35"/>
                </a:stretch>
              </a:blipFill>
              <a:ln w="57150">
                <a:noFill/>
              </a:ln>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FD308DF-D0D6-41CA-8E01-1A1CE80A10EE}" type="slidenum">
              <a:rPr lang="zh-CN" altLang="en-US" smtClean="0"/>
              <a:t>11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0077" y="1121126"/>
            <a:ext cx="5314828" cy="974844"/>
            <a:chOff x="1750294" y="1905903"/>
            <a:chExt cx="5314828" cy="974844"/>
          </a:xfrm>
        </p:grpSpPr>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50294" y="2419082"/>
              <a:ext cx="5314828" cy="461665"/>
            </a:xfrm>
            <a:prstGeom prst="rect">
              <a:avLst/>
            </a:prstGeom>
            <a:noFill/>
            <a:ln w="57150">
              <a:noFill/>
            </a:ln>
          </p:spPr>
          <p:txBody>
            <a:bodyPr wrap="square" anchor="ctr" anchorCtr="0">
              <a:spAutoFit/>
            </a:bodyPr>
            <a:lstStyle/>
            <a:p>
              <a:endParaRPr lang="zh-CN" altLang="en-US" sz="2400" dirty="0">
                <a:solidFill>
                  <a:prstClr val="black"/>
                </a:solidFill>
                <a:ea typeface="思源黑体 CN Normal" panose="020B0400000000000000" pitchFamily="34" charset="-122"/>
              </a:endParaRPr>
            </a:p>
          </p:txBody>
        </p:sp>
      </p:grpSp>
      <p:sp>
        <p:nvSpPr>
          <p:cNvPr id="7" name="矩形 6"/>
          <p:cNvSpPr/>
          <p:nvPr/>
        </p:nvSpPr>
        <p:spPr>
          <a:xfrm>
            <a:off x="1574473" y="989472"/>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 </a:t>
            </a:r>
            <a:endParaRPr lang="en-US" altLang="zh-CN" sz="28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0416" t="37272" r="23770" b="37524"/>
          <a:stretch>
            <a:fillRect/>
          </a:stretch>
        </p:blipFill>
        <p:spPr>
          <a:xfrm>
            <a:off x="2955899" y="2353017"/>
            <a:ext cx="3500353" cy="638758"/>
          </a:xfrm>
          <a:prstGeom prst="rect">
            <a:avLst/>
          </a:prstGeom>
          <a:ln>
            <a:noFill/>
          </a:ln>
          <a:effectLst/>
        </p:spPr>
      </p:pic>
      <p:sp>
        <p:nvSpPr>
          <p:cNvPr id="10" name="矩形 9"/>
          <p:cNvSpPr/>
          <p:nvPr/>
        </p:nvSpPr>
        <p:spPr>
          <a:xfrm>
            <a:off x="1358788" y="3030227"/>
            <a:ext cx="9474424"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称</a:t>
            </a:r>
            <a:r>
              <a:rPr lang="en-US" altLang="zh-CN" sz="2800" dirty="0">
                <a:ea typeface="思源黑体 CN Normal" panose="020B0400000000000000" pitchFamily="34" charset="-122"/>
              </a:rPr>
              <a:t>F</a:t>
            </a:r>
            <a:r>
              <a:rPr lang="zh-CN" altLang="en-US" sz="2800" baseline="-25000" dirty="0"/>
              <a:t>𝜉</a:t>
            </a:r>
            <a:r>
              <a:rPr lang="zh-CN" altLang="en-US" sz="2800" dirty="0">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随机变量</a:t>
            </a:r>
            <a:r>
              <a:rPr lang="zh-CN" altLang="en-US" sz="2800" dirty="0"/>
              <a:t>𝜉</a:t>
            </a:r>
            <a:r>
              <a:rPr lang="zh-CN" altLang="en-US" sz="2800" dirty="0">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分布函数</a:t>
            </a:r>
            <a:r>
              <a:rPr lang="zh-CN" altLang="en-US" sz="2800" dirty="0">
                <a:ea typeface="思源黑体 CN Normal" panose="020B0400000000000000" pitchFamily="34" charset="-122"/>
              </a:rPr>
              <a:t>，简称为</a:t>
            </a:r>
            <a:r>
              <a:rPr lang="zh-CN" altLang="en-US" sz="2800" dirty="0">
                <a:solidFill>
                  <a:srgbClr val="004EA2"/>
                </a:solidFill>
                <a:ea typeface="思源黑体 CN Normal" panose="020B0400000000000000" pitchFamily="34" charset="-122"/>
              </a:rPr>
              <a:t>分布函数</a:t>
            </a:r>
            <a:r>
              <a:rPr lang="en-US" altLang="zh-CN" sz="2800" dirty="0">
                <a:solidFill>
                  <a:srgbClr val="004EA2"/>
                </a:solidFill>
                <a:ea typeface="思源黑体 CN Normal" panose="020B0400000000000000" pitchFamily="34" charset="-122"/>
              </a:rPr>
              <a:t>.</a:t>
            </a:r>
            <a:endParaRPr lang="zh-CN" altLang="en-US" sz="2800" dirty="0">
              <a:solidFill>
                <a:srgbClr val="004EA2"/>
              </a:solidFill>
              <a:ea typeface="思源黑体 CN Normal" panose="020B0400000000000000" pitchFamily="34" charset="-122"/>
            </a:endParaRPr>
          </a:p>
        </p:txBody>
      </p:sp>
      <p:grpSp>
        <p:nvGrpSpPr>
          <p:cNvPr id="11" name="组合 10"/>
          <p:cNvGrpSpPr/>
          <p:nvPr/>
        </p:nvGrpSpPr>
        <p:grpSpPr>
          <a:xfrm>
            <a:off x="1358788" y="3976731"/>
            <a:ext cx="9469045" cy="1607092"/>
            <a:chOff x="832352" y="1684445"/>
            <a:chExt cx="7125396" cy="816788"/>
          </a:xfrm>
        </p:grpSpPr>
        <p:grpSp>
          <p:nvGrpSpPr>
            <p:cNvPr id="12" name="组合 11"/>
            <p:cNvGrpSpPr/>
            <p:nvPr/>
          </p:nvGrpSpPr>
          <p:grpSpPr>
            <a:xfrm>
              <a:off x="832352" y="1684445"/>
              <a:ext cx="7125396" cy="778965"/>
              <a:chOff x="832352" y="1684445"/>
              <a:chExt cx="7125396" cy="778965"/>
            </a:xfrm>
          </p:grpSpPr>
          <p:sp>
            <p:nvSpPr>
              <p:cNvPr id="14" name="矩形 13"/>
              <p:cNvSpPr/>
              <p:nvPr/>
            </p:nvSpPr>
            <p:spPr>
              <a:xfrm>
                <a:off x="873626" y="1693969"/>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5" name="矩形 14"/>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965755" y="1797323"/>
              <a:ext cx="6991993" cy="70391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在不至于引起混乱的情况下，常省略分布函数中的下标，即将</a:t>
              </a:r>
              <a:r>
                <a:rPr lang="en-US" altLang="zh-CN" sz="2800" i="1" dirty="0">
                  <a:ea typeface="思源黑体 CN Normal" panose="020B0400000000000000" pitchFamily="34" charset="-122"/>
                </a:rPr>
                <a:t>F</a:t>
              </a:r>
              <a:r>
                <a:rPr lang="zh-CN" altLang="en-US" sz="2800" baseline="-25000" dirty="0"/>
                <a:t>𝜉</a:t>
              </a:r>
              <a:r>
                <a:rPr lang="en-US" altLang="zh-CN" sz="2800" dirty="0"/>
                <a:t>(</a:t>
              </a:r>
              <a:r>
                <a:rPr lang="en-US" altLang="zh-CN" sz="2800" i="1" dirty="0"/>
                <a:t>x</a:t>
              </a:r>
              <a:r>
                <a:rPr lang="en-US" altLang="zh-CN" sz="2800" dirty="0"/>
                <a:t>)</a:t>
              </a:r>
              <a:r>
                <a:rPr lang="zh-CN" altLang="en-US" sz="2800" dirty="0">
                  <a:ea typeface="思源黑体 CN Normal" panose="020B0400000000000000" pitchFamily="34" charset="-122"/>
                </a:rPr>
                <a:t>简写为</a:t>
              </a:r>
              <a:r>
                <a:rPr lang="en-US" altLang="zh-CN" sz="2800" i="1" dirty="0">
                  <a:ea typeface="思源黑体 CN Normal" panose="020B0400000000000000" pitchFamily="34" charset="-122"/>
                </a:rPr>
                <a:t>F</a:t>
              </a:r>
              <a:r>
                <a:rPr lang="en-US" altLang="zh-CN" sz="2800" dirty="0">
                  <a:ea typeface="思源黑体 CN Normal" panose="020B0400000000000000" pitchFamily="34" charset="-122"/>
                </a:rPr>
                <a:t>(</a:t>
              </a:r>
              <a:r>
                <a:rPr lang="en-US" altLang="zh-CN" sz="2800" i="1" dirty="0">
                  <a:ea typeface="思源黑体 CN Normal" panose="020B0400000000000000" pitchFamily="34" charset="-122"/>
                </a:rPr>
                <a:t>x</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 ．</a:t>
              </a:r>
            </a:p>
            <a:p>
              <a:r>
                <a:rPr lang="zh-CN" altLang="en-US" sz="2800" dirty="0">
                  <a:ea typeface="思源黑体 CN Normal" panose="020B0400000000000000" pitchFamily="34" charset="-122"/>
                </a:rPr>
                <a:t>         </a:t>
              </a:r>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12</a:t>
            </a:fld>
            <a:endParaRPr lang="zh-CN" altLang="en-US"/>
          </a:p>
        </p:txBody>
      </p:sp>
      <mc:AlternateContent xmlns:mc="http://schemas.openxmlformats.org/markup-compatibility/2006" xmlns:a14="http://schemas.microsoft.com/office/drawing/2010/main">
        <mc:Choice Requires="a14">
          <p:sp>
            <p:nvSpPr>
              <p:cNvPr id="16" name="矩形 15"/>
              <p:cNvSpPr/>
              <p:nvPr/>
            </p:nvSpPr>
            <p:spPr>
              <a:xfrm>
                <a:off x="1307050" y="1657267"/>
                <a:ext cx="9520784" cy="523220"/>
              </a:xfrm>
              <a:prstGeom prst="rect">
                <a:avLst/>
              </a:prstGeom>
            </p:spPr>
            <p:txBody>
              <a:bodyPr wrap="square">
                <a:spAutoFit/>
              </a:bodyPr>
              <a:lstStyle/>
              <a:p>
                <a:r>
                  <a:rPr lang="zh-CN" altLang="en-US" sz="2800" dirty="0">
                    <a:solidFill>
                      <a:prstClr val="black"/>
                    </a:solidFill>
                    <a:ea typeface="思源黑体 CN Normal" panose="020B0400000000000000" pitchFamily="34" charset="-122"/>
                  </a:rPr>
                  <a:t>设</a:t>
                </a:r>
                <a:r>
                  <a:rPr lang="zh-CN" altLang="en-US" sz="2800" dirty="0"/>
                  <a:t>𝜉</a:t>
                </a:r>
                <a:r>
                  <a:rPr lang="zh-CN" altLang="en-US" sz="2800" dirty="0">
                    <a:solidFill>
                      <a:prstClr val="black"/>
                    </a:solidFill>
                    <a:ea typeface="思源黑体 CN Normal" panose="020B0400000000000000" pitchFamily="34" charset="-122"/>
                  </a:rPr>
                  <a:t>是定义在</a:t>
                </a:r>
                <a:r>
                  <a:rPr lang="en-US" altLang="zh-CN" sz="2800" dirty="0">
                    <a:solidFill>
                      <a:prstClr val="black"/>
                    </a:solidFill>
                    <a:ea typeface="思源黑体 CN Normal" panose="020B0400000000000000" pitchFamily="34" charset="-122"/>
                  </a:rPr>
                  <a:t>(</a:t>
                </a:r>
                <a14:m>
                  <m:oMath xmlns:m="http://schemas.openxmlformats.org/officeDocument/2006/math">
                    <m:r>
                      <m:rPr>
                        <m:sty m:val="p"/>
                      </m:rPr>
                      <a:rPr lang="en-US" altLang="zh-CN" sz="2800">
                        <a:solidFill>
                          <a:prstClr val="black"/>
                        </a:solidFill>
                        <a:latin typeface="Cambria Math" panose="02040503050406030204" pitchFamily="18" charset="0"/>
                      </a:rPr>
                      <m:t>Ω</m:t>
                    </m:r>
                    <m:r>
                      <a:rPr lang="zh-CN" altLang="en-US"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ℱ</m:t>
                    </m:r>
                    <m:r>
                      <a:rPr lang="zh-CN" altLang="en-US" sz="2800" i="1">
                        <a:solidFill>
                          <a:prstClr val="black"/>
                        </a:solidFill>
                        <a:latin typeface="Cambria Math" panose="02040503050406030204" pitchFamily="18" charset="0"/>
                      </a:rPr>
                      <m:t>，</m:t>
                    </m:r>
                    <m:r>
                      <a:rPr lang="en-US" altLang="zh-CN" sz="2800" b="1" i="1">
                        <a:latin typeface="Cambria Math" panose="02040503050406030204"/>
                        <a:ea typeface="Cambria Math" panose="02040503050406030204"/>
                      </a:rPr>
                      <m:t>ℙ</m:t>
                    </m:r>
                  </m:oMath>
                </a14:m>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上的随机变量</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对于任何</a:t>
                </a:r>
                <a:r>
                  <a:rPr lang="en-US" altLang="zh-CN" sz="2800" i="1" dirty="0" err="1">
                    <a:solidFill>
                      <a:prstClr val="black"/>
                    </a:solidFill>
                    <a:ea typeface="思源黑体 CN Normal" panose="020B0400000000000000" pitchFamily="34" charset="-122"/>
                  </a:rPr>
                  <a:t>x</a:t>
                </a:r>
                <a:r>
                  <a:rPr lang="en-US" altLang="zh-CN" sz="2800" dirty="0" err="1">
                    <a:solidFill>
                      <a:prstClr val="black"/>
                    </a:solidFill>
                    <a:ea typeface="思源黑体 CN Normal" panose="020B0400000000000000" pitchFamily="34" charset="-122"/>
                  </a:rPr>
                  <a:t>∈</a:t>
                </a:r>
                <a:r>
                  <a:rPr lang="en-US" altLang="zh-CN" sz="2800" i="1" dirty="0" err="1">
                    <a:solidFill>
                      <a:prstClr val="black"/>
                    </a:solidFill>
                    <a:ea typeface="思源黑体 CN Normal" panose="020B0400000000000000" pitchFamily="34" charset="-122"/>
                  </a:rPr>
                  <a:t>R</a:t>
                </a:r>
                <a:r>
                  <a:rPr lang="zh-CN" altLang="en-US" sz="2800" dirty="0">
                    <a:solidFill>
                      <a:prstClr val="black"/>
                    </a:solidFill>
                  </a:rPr>
                  <a:t> </a:t>
                </a:r>
                <a14:m>
                  <m:oMath xmlns:m="http://schemas.openxmlformats.org/officeDocument/2006/math">
                    <m:r>
                      <a:rPr lang="zh-CN" altLang="en-US" sz="2800" i="1">
                        <a:solidFill>
                          <a:prstClr val="black"/>
                        </a:solidFill>
                        <a:latin typeface="Cambria Math" panose="02040503050406030204" pitchFamily="18" charset="0"/>
                      </a:rPr>
                      <m:t>，</m:t>
                    </m:r>
                  </m:oMath>
                </a14:m>
                <a:r>
                  <a:rPr lang="zh-CN" altLang="en-US" sz="2800" dirty="0">
                    <a:solidFill>
                      <a:prstClr val="black"/>
                    </a:solidFill>
                    <a:ea typeface="思源黑体 CN Normal" panose="020B0400000000000000" pitchFamily="34" charset="-122"/>
                  </a:rPr>
                  <a:t>定义</a:t>
                </a:r>
              </a:p>
            </p:txBody>
          </p:sp>
        </mc:Choice>
        <mc:Fallback xmlns="">
          <p:sp>
            <p:nvSpPr>
              <p:cNvPr id="16" name="矩形 15"/>
              <p:cNvSpPr>
                <a:spLocks noRot="1" noChangeAspect="1" noMove="1" noResize="1" noEditPoints="1" noAdjustHandles="1" noChangeArrowheads="1" noChangeShapeType="1" noTextEdit="1"/>
              </p:cNvSpPr>
              <p:nvPr/>
            </p:nvSpPr>
            <p:spPr>
              <a:xfrm>
                <a:off x="1307050" y="1657267"/>
                <a:ext cx="9520784" cy="523220"/>
              </a:xfrm>
              <a:prstGeom prst="rect">
                <a:avLst/>
              </a:prstGeom>
              <a:blipFill rotWithShape="1">
                <a:blip r:embed="rId6"/>
                <a:stretch>
                  <a:fillRect l="-2" t="-8358" r="5" b="-74658"/>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2520" y="1193773"/>
            <a:ext cx="9331860" cy="1075231"/>
          </a:xfrm>
          <a:prstGeom prst="rect">
            <a:avLst/>
          </a:prstGeom>
          <a:solidFill>
            <a:schemeClr val="accent1">
              <a:lumMod val="20000"/>
              <a:lumOff val="80000"/>
            </a:schemeClr>
          </a:solidFill>
          <a:ln>
            <a:solidFill>
              <a:srgbClr val="FF0000"/>
            </a:solidFill>
          </a:ln>
        </p:spPr>
        <p:txBody>
          <a:bodyPr wrap="square" rtlCol="0">
            <a:spAutoFit/>
          </a:bodyPr>
          <a:lstStyle/>
          <a:p>
            <a:pPr>
              <a:lnSpc>
                <a:spcPts val="4000"/>
              </a:lnSpc>
            </a:pPr>
            <a:r>
              <a:rPr lang="zh-CN" altLang="en-US" sz="2800" dirty="0">
                <a:sym typeface="+mn-ea"/>
              </a:rPr>
              <a:t>随机变量落入各个区间的概率完全由其分布函数所决定，即分布函数刻画了随机变量的随机变化规律．</a:t>
            </a:r>
          </a:p>
        </p:txBody>
      </p:sp>
      <mc:AlternateContent xmlns:mc="http://schemas.openxmlformats.org/markup-compatibility/2006" xmlns:a14="http://schemas.microsoft.com/office/drawing/2010/main">
        <mc:Choice Requires="a14">
          <p:sp>
            <p:nvSpPr>
              <p:cNvPr id="3" name="文本框 2"/>
              <p:cNvSpPr txBox="1"/>
              <p:nvPr/>
            </p:nvSpPr>
            <p:spPr>
              <a:xfrm>
                <a:off x="1462520" y="2354282"/>
                <a:ext cx="9331860" cy="1588192"/>
              </a:xfrm>
              <a:prstGeom prst="rect">
                <a:avLst/>
              </a:prstGeom>
              <a:noFill/>
            </p:spPr>
            <p:txBody>
              <a:bodyPr wrap="square" rtlCol="0">
                <a:spAutoFit/>
              </a:bodyPr>
              <a:lstStyle/>
              <a:p>
                <a:pPr>
                  <a:lnSpc>
                    <a:spcPts val="4000"/>
                  </a:lnSpc>
                </a:pPr>
                <a:r>
                  <a:rPr lang="zh-CN" altLang="en-US" sz="2800" dirty="0">
                    <a:sym typeface="+mn-ea"/>
                  </a:rPr>
                  <a:t>如当</a:t>
                </a:r>
                <a:r>
                  <a:rPr lang="en-US" altLang="zh-CN" sz="2800" i="1" dirty="0">
                    <a:sym typeface="+mn-ea"/>
                  </a:rPr>
                  <a:t>a&lt;b</a:t>
                </a:r>
                <a:r>
                  <a:rPr lang="zh-CN" altLang="en-US" sz="2800" dirty="0">
                    <a:sym typeface="+mn-ea"/>
                  </a:rPr>
                  <a:t>时，注意到</a:t>
                </a:r>
                <a:endParaRPr lang="en-US" altLang="zh-CN" sz="2800" dirty="0">
                  <a:sym typeface="+mn-ea"/>
                </a:endParaRPr>
              </a:p>
              <a:p>
                <a:pPr algn="ctr">
                  <a:lnSpc>
                    <a:spcPts val="4000"/>
                  </a:lnSpc>
                </a:pPr>
                <a:r>
                  <a:rPr lang="en-US" altLang="zh-CN" sz="2800" dirty="0">
                    <a:sym typeface="+mn-ea"/>
                  </a:rPr>
                  <a:t>{</a:t>
                </a:r>
                <a:r>
                  <a:rPr lang="zh-CN" altLang="en-US" sz="2800" dirty="0"/>
                  <a:t>𝜉 </a:t>
                </a:r>
                <a:r>
                  <a:rPr lang="zh-CN" altLang="en-US" sz="2800" i="1" dirty="0"/>
                  <a:t>≤ </a:t>
                </a:r>
                <a:r>
                  <a:rPr lang="en-US" altLang="zh-CN" sz="2800" i="1" dirty="0">
                    <a:sym typeface="+mn-ea"/>
                  </a:rPr>
                  <a:t>a</a:t>
                </a:r>
                <a:r>
                  <a:rPr lang="en-US" altLang="zh-CN" sz="2800" dirty="0">
                    <a:sym typeface="+mn-ea"/>
                  </a:rPr>
                  <a:t>}</a:t>
                </a:r>
                <a14:m>
                  <m:oMath xmlns:m="http://schemas.openxmlformats.org/officeDocument/2006/math">
                    <m:r>
                      <a:rPr lang="en-US" altLang="zh-CN" sz="2800" i="1" dirty="0" smtClean="0">
                        <a:latin typeface="Cambria Math" panose="02040503050406030204" pitchFamily="18" charset="0"/>
                        <a:sym typeface="+mn-ea"/>
                      </a:rPr>
                      <m:t>⊂</m:t>
                    </m:r>
                  </m:oMath>
                </a14:m>
                <a:r>
                  <a:rPr lang="en-US" altLang="zh-CN" sz="2800" dirty="0">
                    <a:sym typeface="+mn-ea"/>
                  </a:rPr>
                  <a:t> {</a:t>
                </a:r>
                <a:r>
                  <a:rPr lang="zh-CN" altLang="en-US" sz="2800" dirty="0"/>
                  <a:t>𝜉 </a:t>
                </a:r>
                <a:r>
                  <a:rPr lang="zh-CN" altLang="en-US" sz="2800" i="1" dirty="0"/>
                  <a:t>≤ </a:t>
                </a:r>
                <a:r>
                  <a:rPr lang="en-US" altLang="zh-CN" sz="2800" i="1" dirty="0">
                    <a:sym typeface="+mn-ea"/>
                  </a:rPr>
                  <a:t>b</a:t>
                </a:r>
                <a:r>
                  <a:rPr lang="en-US" altLang="zh-CN" sz="2800" dirty="0">
                    <a:sym typeface="+mn-ea"/>
                  </a:rPr>
                  <a:t>} ,    {</a:t>
                </a:r>
                <a:r>
                  <a:rPr lang="en-US" altLang="zh-CN" sz="2800" i="1" dirty="0">
                    <a:sym typeface="+mn-ea"/>
                  </a:rPr>
                  <a:t>a &lt; </a:t>
                </a:r>
                <a:r>
                  <a:rPr lang="zh-CN" altLang="en-US" sz="2800" dirty="0"/>
                  <a:t>𝜉 </a:t>
                </a:r>
                <a:r>
                  <a:rPr lang="zh-CN" altLang="en-US" sz="2800" i="1" dirty="0"/>
                  <a:t>≤ </a:t>
                </a:r>
                <a:r>
                  <a:rPr lang="en-US" altLang="zh-CN" sz="2800" i="1" dirty="0">
                    <a:sym typeface="+mn-ea"/>
                  </a:rPr>
                  <a:t>b</a:t>
                </a:r>
                <a:r>
                  <a:rPr lang="en-US" altLang="zh-CN" sz="2800" dirty="0">
                    <a:sym typeface="+mn-ea"/>
                  </a:rPr>
                  <a:t>}= {</a:t>
                </a:r>
                <a:r>
                  <a:rPr lang="zh-CN" altLang="en-US" sz="2800" dirty="0"/>
                  <a:t>𝜉 </a:t>
                </a:r>
                <a:r>
                  <a:rPr lang="zh-CN" altLang="en-US" sz="2800" i="1" dirty="0"/>
                  <a:t>≤ </a:t>
                </a:r>
                <a:r>
                  <a:rPr lang="en-US" altLang="zh-CN" sz="2800" i="1" dirty="0">
                    <a:sym typeface="+mn-ea"/>
                  </a:rPr>
                  <a:t>b</a:t>
                </a:r>
                <a:r>
                  <a:rPr lang="en-US" altLang="zh-CN" sz="2800" dirty="0">
                    <a:sym typeface="+mn-ea"/>
                  </a:rPr>
                  <a:t>}</a:t>
                </a:r>
                <a:r>
                  <a:rPr lang="en-US" altLang="zh-CN" sz="2800" dirty="0">
                    <a:sym typeface="Symbol" panose="05050102010706020507" pitchFamily="18" charset="2"/>
                  </a:rPr>
                  <a:t></a:t>
                </a:r>
                <a:r>
                  <a:rPr lang="en-US" altLang="zh-CN" sz="2800" dirty="0">
                    <a:sym typeface="+mn-ea"/>
                  </a:rPr>
                  <a:t>{</a:t>
                </a:r>
                <a:r>
                  <a:rPr lang="zh-CN" altLang="en-US" sz="2800" dirty="0"/>
                  <a:t>𝜉</a:t>
                </a:r>
                <a:r>
                  <a:rPr lang="zh-CN" altLang="en-US" sz="2800" i="1" dirty="0"/>
                  <a:t>≤</a:t>
                </a:r>
                <a:r>
                  <a:rPr lang="en-US" altLang="zh-CN" sz="2800" i="1" dirty="0">
                    <a:sym typeface="+mn-ea"/>
                  </a:rPr>
                  <a:t>a</a:t>
                </a:r>
                <a:r>
                  <a:rPr lang="en-US" altLang="zh-CN" sz="2800" dirty="0">
                    <a:sym typeface="+mn-ea"/>
                  </a:rPr>
                  <a:t>}, </a:t>
                </a:r>
              </a:p>
              <a:p>
                <a:pPr>
                  <a:lnSpc>
                    <a:spcPts val="4000"/>
                  </a:lnSpc>
                </a:pPr>
                <a:r>
                  <a:rPr lang="zh-CN" altLang="en-US" sz="2800" dirty="0">
                    <a:sym typeface="+mn-ea"/>
                  </a:rPr>
                  <a:t>根据概率的可减性有</a:t>
                </a:r>
              </a:p>
            </p:txBody>
          </p:sp>
        </mc:Choice>
        <mc:Fallback xmlns="">
          <p:sp>
            <p:nvSpPr>
              <p:cNvPr id="3" name="文本框 2"/>
              <p:cNvSpPr txBox="1">
                <a:spLocks noRot="1" noChangeAspect="1" noMove="1" noResize="1" noEditPoints="1" noAdjustHandles="1" noChangeArrowheads="1" noChangeShapeType="1" noTextEdit="1"/>
              </p:cNvSpPr>
              <p:nvPr/>
            </p:nvSpPr>
            <p:spPr>
              <a:xfrm>
                <a:off x="1462520" y="2354282"/>
                <a:ext cx="9331860" cy="1588192"/>
              </a:xfrm>
              <a:prstGeom prst="rect">
                <a:avLst/>
              </a:prstGeom>
              <a:blipFill rotWithShape="1">
                <a:blip r:embed="rId4"/>
                <a:stretch>
                  <a:fillRect l="-1" t="-21" b="25"/>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t="69354"/>
          <a:stretch>
            <a:fillRect/>
          </a:stretch>
        </p:blipFill>
        <p:spPr>
          <a:xfrm>
            <a:off x="1632892" y="3934188"/>
            <a:ext cx="8349308" cy="713170"/>
          </a:xfrm>
          <a:prstGeom prst="rect">
            <a:avLst/>
          </a:prstGeom>
          <a:ln>
            <a:noFill/>
          </a:ln>
          <a:effectLst/>
        </p:spPr>
      </p:pic>
      <p:sp>
        <p:nvSpPr>
          <p:cNvPr id="5" name="矩形 4"/>
          <p:cNvSpPr/>
          <p:nvPr/>
        </p:nvSpPr>
        <p:spPr>
          <a:xfrm>
            <a:off x="1285103" y="4784042"/>
            <a:ext cx="9331860" cy="1075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        随机变量的分布函数就是我们所熟悉的一种函数，通过它可以刻画相关事件的概率，即它成为我们研究事件概率的工具． </a:t>
            </a:r>
          </a:p>
        </p:txBody>
      </p:sp>
      <p:sp>
        <p:nvSpPr>
          <p:cNvPr id="6" name="灯片编号占位符 5"/>
          <p:cNvSpPr>
            <a:spLocks noGrp="1"/>
          </p:cNvSpPr>
          <p:nvPr>
            <p:ph type="sldNum" sz="quarter" idx="12"/>
          </p:nvPr>
        </p:nvSpPr>
        <p:spPr/>
        <p:txBody>
          <a:bodyPr/>
          <a:lstStyle/>
          <a:p>
            <a:fld id="{5FD308DF-D0D6-41CA-8E01-1A1CE80A10EE}" type="slidenum">
              <a:rPr lang="zh-CN" altLang="en-US" smtClean="0"/>
              <a:t>13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69746" y="1133964"/>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2.3.2</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356498" y="1765173"/>
            <a:ext cx="6430397"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假设硬币的质地均匀，求随机变量</a:t>
            </a:r>
          </a:p>
        </p:txBody>
      </p:sp>
      <p:sp>
        <p:nvSpPr>
          <p:cNvPr id="9" name="矩形 8"/>
          <p:cNvSpPr/>
          <p:nvPr/>
        </p:nvSpPr>
        <p:spPr>
          <a:xfrm>
            <a:off x="1436809" y="4027150"/>
            <a:ext cx="6430397"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的分布函数．</a:t>
            </a:r>
          </a:p>
        </p:txBody>
      </p:sp>
      <p:sp>
        <p:nvSpPr>
          <p:cNvPr id="10" name="灯片编号占位符 9"/>
          <p:cNvSpPr>
            <a:spLocks noGrp="1"/>
          </p:cNvSpPr>
          <p:nvPr>
            <p:ph type="sldNum" sz="quarter" idx="12"/>
          </p:nvPr>
        </p:nvSpPr>
        <p:spPr/>
        <p:txBody>
          <a:bodyPr/>
          <a:lstStyle/>
          <a:p>
            <a:fld id="{5FD308DF-D0D6-41CA-8E01-1A1CE80A10EE}"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3005222" y="2566268"/>
                <a:ext cx="3819325" cy="1053494"/>
              </a:xfrm>
              <a:prstGeom prst="rect">
                <a:avLst/>
              </a:prstGeom>
            </p:spPr>
            <p:txBody>
              <a:bodyPr wrap="square">
                <a:spAutoFit/>
              </a:bodyPr>
              <a:lstStyle/>
              <a:p>
                <a14:m>
                  <m:oMath xmlns:m="http://schemas.openxmlformats.org/officeDocument/2006/math">
                    <m:r>
                      <a:rPr lang="zh-CN" altLang="en-US" sz="2800" b="1">
                        <a:latin typeface="Cambria Math" panose="02040503050406030204"/>
                      </a:rPr>
                      <m:t>𝜉</m:t>
                    </m:r>
                    <m:d>
                      <m:dPr>
                        <m:ctrlPr>
                          <a:rPr lang="en-US" altLang="zh-CN" sz="2800" b="1" i="1">
                            <a:latin typeface="Cambria Math" panose="02040503050406030204" pitchFamily="18" charset="0"/>
                          </a:rPr>
                        </m:ctrlPr>
                      </m:dPr>
                      <m:e>
                        <m:r>
                          <a:rPr lang="zh-CN" altLang="en-US" sz="2800" b="1" i="1">
                            <a:latin typeface="Cambria Math" panose="02040503050406030204"/>
                          </a:rPr>
                          <m:t>𝝎</m:t>
                        </m:r>
                        <m:r>
                          <m:rPr>
                            <m:nor/>
                          </m:rPr>
                          <a:rPr lang="en-US" altLang="zh-CN" sz="2800" dirty="0">
                            <a:latin typeface="Cambria Math" panose="02040503050406030204" pitchFamily="18" charset="0"/>
                          </a:rPr>
                          <m:t> </m:t>
                        </m:r>
                      </m:e>
                    </m:d>
                  </m:oMath>
                </a14:m>
                <a:r>
                  <a:rPr lang="en-US" altLang="zh-CN" sz="2800" dirty="0"/>
                  <a:t> </a:t>
                </a:r>
                <a14:m>
                  <m:oMath xmlns:m="http://schemas.openxmlformats.org/officeDocument/2006/math">
                    <m:r>
                      <a:rPr lang="en-US" altLang="zh-CN" sz="2800" i="1">
                        <a:latin typeface="Cambria Math" panose="02040503050406030204"/>
                      </a:rPr>
                      <m:t>=</m:t>
                    </m:r>
                    <m:d>
                      <m:dPr>
                        <m:begChr m:val="{"/>
                        <m:endChr m:val=""/>
                        <m:ctrlPr>
                          <a:rPr lang="en-US" altLang="zh-CN" sz="2800" i="1">
                            <a:latin typeface="Cambria Math" panose="02040503050406030204" pitchFamily="18" charset="0"/>
                          </a:rPr>
                        </m:ctrlPr>
                      </m:dPr>
                      <m:e>
                        <m:eqArr>
                          <m:eqArrPr>
                            <m:ctrlPr>
                              <a:rPr lang="en-US" altLang="zh-CN" sz="2800" i="1">
                                <a:latin typeface="Cambria Math" panose="02040503050406030204" pitchFamily="18" charset="0"/>
                              </a:rPr>
                            </m:ctrlPr>
                          </m:eqArrPr>
                          <m:e>
                            <m:r>
                              <a:rPr lang="en-US" altLang="zh-CN" sz="2800" i="1">
                                <a:latin typeface="Cambria Math" panose="02040503050406030204"/>
                              </a:rPr>
                              <m:t>1</m:t>
                            </m:r>
                            <m:r>
                              <a:rPr lang="zh-CN" altLang="en-US" sz="2800"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rPr>
                              <m:t>=</m:t>
                            </m:r>
                            <m:r>
                              <a:rPr lang="zh-CN" altLang="en-US" sz="2800" b="1" i="1">
                                <a:latin typeface="Cambria Math" panose="02040503050406030204"/>
                              </a:rPr>
                              <m:t>正，</m:t>
                            </m:r>
                          </m:e>
                          <m:e>
                            <m:r>
                              <a:rPr lang="en-US" altLang="zh-CN" sz="2800" i="1">
                                <a:latin typeface="Cambria Math" panose="02040503050406030204"/>
                              </a:rPr>
                              <m:t>0</m:t>
                            </m:r>
                            <m:r>
                              <a:rPr lang="zh-CN" altLang="en-US" sz="2800" i="1">
                                <a:latin typeface="Cambria Math" panose="02040503050406030204"/>
                              </a:rPr>
                              <m:t>，</m:t>
                            </m:r>
                            <m:r>
                              <a:rPr lang="zh-CN" altLang="en-US" sz="2800" b="1" i="1">
                                <a:latin typeface="Cambria Math" panose="02040503050406030204"/>
                              </a:rPr>
                              <m:t>𝝎</m:t>
                            </m:r>
                            <m:r>
                              <a:rPr lang="en-US" altLang="zh-CN" sz="2800" b="1" i="1">
                                <a:latin typeface="Cambria Math" panose="02040503050406030204"/>
                              </a:rPr>
                              <m:t>=</m:t>
                            </m:r>
                            <m:r>
                              <a:rPr lang="zh-CN" altLang="en-US" sz="2800" b="1" i="1">
                                <a:latin typeface="Cambria Math" panose="02040503050406030204"/>
                              </a:rPr>
                              <m:t>反，</m:t>
                            </m:r>
                          </m:e>
                        </m:eqArr>
                      </m:e>
                    </m:d>
                  </m:oMath>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3005222" y="2566268"/>
                <a:ext cx="3819325" cy="1053494"/>
              </a:xfrm>
              <a:prstGeom prst="rect">
                <a:avLst/>
              </a:prstGeom>
              <a:blipFill rotWithShape="1">
                <a:blip r:embed="rId3"/>
                <a:stretch>
                  <a:fillRect l="-11" t="-22" r="5" b="25"/>
                </a:stretch>
              </a:blipFill>
            </p:spPr>
            <p:txBody>
              <a:bodyPr/>
              <a:lstStyle/>
              <a:p>
                <a:r>
                  <a:rPr lang="zh-CN" altLang="en-US">
                    <a:noFill/>
                  </a:rPr>
                  <a:t> </a:t>
                </a:r>
              </a:p>
            </p:txBody>
          </p:sp>
        </mc:Fallback>
      </mc:AlternateContent>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7821" y="1137237"/>
            <a:ext cx="9299652" cy="24646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mc:AlternateContent xmlns:mc="http://schemas.openxmlformats.org/markup-compatibility/2006" xmlns:a14="http://schemas.microsoft.com/office/drawing/2010/main">
        <mc:Choice Requires="a14">
          <p:sp>
            <p:nvSpPr>
              <p:cNvPr id="5" name="矩形 4"/>
              <p:cNvSpPr/>
              <p:nvPr/>
            </p:nvSpPr>
            <p:spPr>
              <a:xfrm>
                <a:off x="1592720" y="970149"/>
                <a:ext cx="8969854" cy="1294329"/>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由硬币质地均匀知</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正</a:t>
                </a:r>
                <a:r>
                  <a:rPr lang="en-US" altLang="zh-CN" sz="2800" dirty="0"/>
                  <a:t>})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反</a:t>
                </a:r>
                <a:r>
                  <a:rPr lang="en-US" altLang="zh-CN" sz="2800" dirty="0"/>
                  <a:t>}) = </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oMath>
                </a14:m>
                <a:r>
                  <a:rPr lang="zh-CN" altLang="en-US" sz="2800" dirty="0"/>
                  <a:t> ，</a:t>
                </a:r>
              </a:p>
              <a:p>
                <a:pPr>
                  <a:lnSpc>
                    <a:spcPct val="120000"/>
                  </a:lnSpc>
                </a:pPr>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592720" y="970149"/>
                <a:ext cx="8969854" cy="1294329"/>
              </a:xfrm>
              <a:prstGeom prst="rect">
                <a:avLst/>
              </a:prstGeom>
              <a:blipFill rotWithShape="1">
                <a:blip r:embed="rId3"/>
                <a:stretch>
                  <a:fillRect l="-2" t="-39" r="7"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29426" y="1743559"/>
                <a:ext cx="6361492" cy="565348"/>
              </a:xfrm>
              <a:prstGeom prst="rect">
                <a:avLst/>
              </a:prstGeom>
            </p:spPr>
            <p:txBody>
              <a:bodyPr wrap="square">
                <a:spAutoFit/>
              </a:bodyPr>
              <a:lstStyle/>
              <a:p>
                <a:pPr>
                  <a:lnSpc>
                    <a:spcPct val="120000"/>
                  </a:lnSpc>
                </a:pPr>
                <a:r>
                  <a:rPr lang="zh-CN" altLang="en-US" sz="2800" dirty="0"/>
                  <a:t>注意到当</a:t>
                </a:r>
                <a:r>
                  <a:rPr lang="en-US" altLang="zh-CN" sz="2800" i="1" dirty="0"/>
                  <a:t>x</a:t>
                </a:r>
                <a:r>
                  <a:rPr lang="en-US" altLang="zh-CN" sz="2800" dirty="0"/>
                  <a:t>&lt;0</a:t>
                </a:r>
                <a:r>
                  <a:rPr lang="zh-CN" altLang="en-US" sz="2800" dirty="0"/>
                  <a:t>时，</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zh-CN" altLang="en-US" sz="2800" b="1" i="1">
                            <a:latin typeface="Cambria Math" panose="02040503050406030204"/>
                          </a:rPr>
                          <m:t>≤</m:t>
                        </m:r>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sym typeface="Symbol" panose="05050102010706020507" pitchFamily="18" charset="2"/>
                      </a:rPr>
                      <m:t></m:t>
                    </m:r>
                    <m:r>
                      <m:rPr>
                        <m:nor/>
                      </m:rPr>
                      <a:rPr lang="zh-CN" altLang="en-US" sz="2800" dirty="0">
                        <a:latin typeface="Cambria Math" panose="02040503050406030204" pitchFamily="18" charset="0"/>
                      </a:rPr>
                      <m:t>，</m:t>
                    </m:r>
                  </m:oMath>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1629426" y="1743559"/>
                <a:ext cx="6361492" cy="565348"/>
              </a:xfrm>
              <a:prstGeom prst="rect">
                <a:avLst/>
              </a:prstGeom>
              <a:blipFill rotWithShape="1">
                <a:blip r:embed="rId4"/>
                <a:stretch>
                  <a:fillRect t="-86" r="1"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629426" y="2354760"/>
                <a:ext cx="6361492" cy="565348"/>
              </a:xfrm>
              <a:prstGeom prst="rect">
                <a:avLst/>
              </a:prstGeom>
            </p:spPr>
            <p:txBody>
              <a:bodyPr wrap="square">
                <a:spAutoFit/>
              </a:bodyPr>
              <a:lstStyle/>
              <a:p>
                <a:pPr>
                  <a:lnSpc>
                    <a:spcPct val="120000"/>
                  </a:lnSpc>
                </a:pPr>
                <a:r>
                  <a:rPr lang="zh-CN" altLang="en-US" sz="2800" dirty="0"/>
                  <a:t>当</a:t>
                </a:r>
                <a:r>
                  <a:rPr lang="en-US" altLang="zh-CN" sz="2800" dirty="0"/>
                  <a:t>0</a:t>
                </a:r>
                <a:r>
                  <a:rPr lang="zh-CN" altLang="en-US" sz="2800" dirty="0"/>
                  <a:t>≤ </a:t>
                </a:r>
                <a:r>
                  <a:rPr lang="en-US" altLang="zh-CN" sz="2800" i="1" dirty="0"/>
                  <a:t>x </a:t>
                </a:r>
                <a:r>
                  <a:rPr lang="en-US" altLang="zh-CN" sz="2800" dirty="0"/>
                  <a:t>&lt;1</a:t>
                </a:r>
                <a:r>
                  <a:rPr lang="zh-CN" altLang="en-US" sz="2800" dirty="0"/>
                  <a:t>时，</a:t>
                </a:r>
                <a:r>
                  <a:rPr lang="en-US" altLang="zh-CN" sz="2800" b="1" dirty="0">
                    <a:ea typeface="Cambria Math" panose="02040503050406030204"/>
                  </a:rPr>
                  <a:t> </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zh-CN" altLang="en-US" sz="2800" b="1" i="1">
                            <a:latin typeface="Cambria Math" panose="02040503050406030204"/>
                          </a:rPr>
                          <m:t>≤</m:t>
                        </m:r>
                        <m:r>
                          <a:rPr lang="en-US" altLang="zh-CN" sz="2800" b="1" i="1">
                            <a:latin typeface="Cambria Math" panose="02040503050406030204" pitchFamily="18" charset="0"/>
                          </a:rPr>
                          <m:t>𝒙</m:t>
                        </m:r>
                      </m:e>
                    </m:d>
                    <m:r>
                      <a:rPr lang="en-US" altLang="zh-CN" sz="2800" b="1" i="1">
                        <a:latin typeface="Cambria Math" panose="02040503050406030204" pitchFamily="18" charset="0"/>
                      </a:rPr>
                      <m:t>=</m:t>
                    </m:r>
                  </m:oMath>
                </a14:m>
                <a:r>
                  <a:rPr lang="zh-CN" altLang="en-US" sz="2800" dirty="0"/>
                  <a:t> </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e>
                    </m:d>
                    <m:r>
                      <a:rPr lang="en-US" altLang="zh-CN" sz="2800" b="1" i="1">
                        <a:latin typeface="Cambria Math" panose="02040503050406030204" pitchFamily="18" charset="0"/>
                      </a:rPr>
                      <m:t>= </m:t>
                    </m:r>
                  </m:oMath>
                </a14:m>
                <a:r>
                  <a:rPr lang="en-US" altLang="zh-CN" sz="2800" dirty="0"/>
                  <a:t>{</a:t>
                </a:r>
                <a:r>
                  <a:rPr lang="zh-CN" altLang="en-US" sz="2800" dirty="0"/>
                  <a:t>反</a:t>
                </a:r>
                <a:r>
                  <a:rPr lang="en-US" altLang="zh-CN" sz="2800" dirty="0"/>
                  <a:t>}</a:t>
                </a:r>
                <a:r>
                  <a:rPr lang="zh-CN" altLang="en-US" sz="2800" dirty="0"/>
                  <a:t>，</a:t>
                </a:r>
              </a:p>
            </p:txBody>
          </p:sp>
        </mc:Choice>
        <mc:Fallback xmlns="">
          <p:sp>
            <p:nvSpPr>
              <p:cNvPr id="9" name="矩形 8"/>
              <p:cNvSpPr>
                <a:spLocks noRot="1" noChangeAspect="1" noMove="1" noResize="1" noEditPoints="1" noAdjustHandles="1" noChangeArrowheads="1" noChangeShapeType="1" noTextEdit="1"/>
              </p:cNvSpPr>
              <p:nvPr/>
            </p:nvSpPr>
            <p:spPr>
              <a:xfrm>
                <a:off x="1629426" y="2354760"/>
                <a:ext cx="6361492" cy="565348"/>
              </a:xfrm>
              <a:prstGeom prst="rect">
                <a:avLst/>
              </a:prstGeom>
              <a:blipFill rotWithShape="1">
                <a:blip r:embed="rId5"/>
                <a:stretch>
                  <a:fillRect t="-32" r="-4071"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629426" y="2931102"/>
                <a:ext cx="6361492" cy="565348"/>
              </a:xfrm>
              <a:prstGeom prst="rect">
                <a:avLst/>
              </a:prstGeom>
            </p:spPr>
            <p:txBody>
              <a:bodyPr wrap="square">
                <a:spAutoFit/>
              </a:bodyPr>
              <a:lstStyle/>
              <a:p>
                <a:pPr>
                  <a:lnSpc>
                    <a:spcPct val="120000"/>
                  </a:lnSpc>
                </a:pPr>
                <a:r>
                  <a:rPr lang="zh-CN" altLang="en-US" sz="2800" dirty="0"/>
                  <a:t>当</a:t>
                </a:r>
                <a:r>
                  <a:rPr lang="en-US" altLang="zh-CN" sz="2800" dirty="0"/>
                  <a:t>1</a:t>
                </a:r>
                <a:r>
                  <a:rPr lang="zh-CN" altLang="en-US" sz="2800" dirty="0"/>
                  <a:t>≤ </a:t>
                </a:r>
                <a:r>
                  <a:rPr lang="en-US" altLang="zh-CN" sz="2800" i="1" dirty="0"/>
                  <a:t>x</a:t>
                </a:r>
                <a:r>
                  <a:rPr lang="zh-CN" altLang="en-US" sz="2800" dirty="0"/>
                  <a:t>时，</a:t>
                </a:r>
                <a:r>
                  <a:rPr lang="en-US" altLang="zh-CN" sz="2800" b="1" dirty="0">
                    <a:ea typeface="Cambria Math" panose="02040503050406030204"/>
                  </a:rPr>
                  <a:t> </a:t>
                </a:r>
                <a14:m>
                  <m:oMath xmlns:m="http://schemas.openxmlformats.org/officeDocument/2006/math">
                    <m:d>
                      <m:dPr>
                        <m:begChr m:val="{"/>
                        <m:endChr m:val="}"/>
                        <m:ctrlPr>
                          <a:rPr lang="en-US" altLang="zh-CN" sz="2800" b="1" i="1" dirty="0">
                            <a:latin typeface="Cambria Math" panose="02040503050406030204" pitchFamily="18" charset="0"/>
                            <a:ea typeface="Cambria Math" panose="02040503050406030204"/>
                          </a:rPr>
                        </m:ctrlPr>
                      </m:dPr>
                      <m:e>
                        <m:r>
                          <a:rPr lang="zh-CN" altLang="en-US" sz="2800" b="1">
                            <a:latin typeface="Cambria Math" panose="02040503050406030204"/>
                          </a:rPr>
                          <m:t>𝜉</m:t>
                        </m:r>
                        <m:r>
                          <a:rPr lang="zh-CN" altLang="en-US" sz="2800" b="1" i="1">
                            <a:latin typeface="Cambria Math" panose="02040503050406030204"/>
                          </a:rPr>
                          <m:t>≤</m:t>
                        </m:r>
                        <m:r>
                          <a:rPr lang="en-US" altLang="zh-CN" sz="2800" b="1" i="1">
                            <a:latin typeface="Cambria Math" panose="02040503050406030204" pitchFamily="18" charset="0"/>
                          </a:rPr>
                          <m:t>𝒙</m:t>
                        </m:r>
                      </m:e>
                    </m:d>
                    <m:r>
                      <a:rPr lang="en-US" altLang="zh-CN" sz="2800" b="1" i="1">
                        <a:latin typeface="Cambria Math" panose="02040503050406030204" pitchFamily="18" charset="0"/>
                      </a:rPr>
                      <m:t>=</m:t>
                    </m:r>
                  </m:oMath>
                </a14:m>
                <a:r>
                  <a:rPr lang="zh-CN" altLang="en-US" sz="2800" dirty="0"/>
                  <a:t> </a:t>
                </a:r>
                <a:r>
                  <a:rPr lang="en-US" altLang="zh-CN" sz="2800" dirty="0"/>
                  <a:t>{</a:t>
                </a:r>
                <a:r>
                  <a:rPr lang="zh-CN" altLang="en-US" sz="2800" dirty="0"/>
                  <a:t>正，反</a:t>
                </a:r>
                <a:r>
                  <a:rPr lang="en-US" altLang="zh-CN" sz="2800" dirty="0"/>
                  <a:t>}</a:t>
                </a:r>
                <a:r>
                  <a:rPr lang="en-US" altLang="zh-CN" sz="2800" b="1" dirty="0"/>
                  <a:t> </a:t>
                </a:r>
                <a14:m>
                  <m:oMath xmlns:m="http://schemas.openxmlformats.org/officeDocument/2006/math">
                    <m:r>
                      <a:rPr lang="en-US" altLang="zh-CN" sz="2800" b="1" i="1">
                        <a:latin typeface="Cambria Math" panose="02040503050406030204" pitchFamily="18" charset="0"/>
                      </a:rPr>
                      <m:t>= </m:t>
                    </m:r>
                  </m:oMath>
                </a14:m>
                <a:r>
                  <a:rPr lang="zh-CN" altLang="en-US" sz="2800" dirty="0">
                    <a:sym typeface="Symbol" panose="05050102010706020507" pitchFamily="18" charset="2"/>
                  </a:rPr>
                  <a:t></a:t>
                </a:r>
                <a:r>
                  <a:rPr lang="zh-CN" altLang="en-US" sz="2800" dirty="0"/>
                  <a:t>，</a:t>
                </a:r>
              </a:p>
            </p:txBody>
          </p:sp>
        </mc:Choice>
        <mc:Fallback xmlns="">
          <p:sp>
            <p:nvSpPr>
              <p:cNvPr id="13" name="矩形 12"/>
              <p:cNvSpPr>
                <a:spLocks noRot="1" noChangeAspect="1" noMove="1" noResize="1" noEditPoints="1" noAdjustHandles="1" noChangeArrowheads="1" noChangeShapeType="1" noTextEdit="1"/>
              </p:cNvSpPr>
              <p:nvPr/>
            </p:nvSpPr>
            <p:spPr>
              <a:xfrm>
                <a:off x="1629426" y="2931102"/>
                <a:ext cx="6361492" cy="565348"/>
              </a:xfrm>
              <a:prstGeom prst="rect">
                <a:avLst/>
              </a:prstGeom>
              <a:blipFill rotWithShape="1">
                <a:blip r:embed="rId6"/>
                <a:stretch>
                  <a:fillRect t="-102" r="1" b="25"/>
                </a:stretch>
              </a:blipFill>
            </p:spPr>
            <p:txBody>
              <a:bodyPr/>
              <a:lstStyle/>
              <a:p>
                <a:r>
                  <a:rPr lang="zh-CN" altLang="en-US">
                    <a:noFill/>
                  </a:rPr>
                  <a:t> </a:t>
                </a:r>
              </a:p>
            </p:txBody>
          </p:sp>
        </mc:Fallback>
      </mc:AlternateContent>
      <p:sp>
        <p:nvSpPr>
          <p:cNvPr id="15" name="矩形 14"/>
          <p:cNvSpPr/>
          <p:nvPr/>
        </p:nvSpPr>
        <p:spPr>
          <a:xfrm>
            <a:off x="1592720" y="3759788"/>
            <a:ext cx="6361492" cy="564835"/>
          </a:xfrm>
          <a:prstGeom prst="rect">
            <a:avLst/>
          </a:prstGeom>
        </p:spPr>
        <p:txBody>
          <a:bodyPr wrap="square">
            <a:spAutoFit/>
          </a:bodyPr>
          <a:lstStyle/>
          <a:p>
            <a:pPr>
              <a:lnSpc>
                <a:spcPct val="120000"/>
              </a:lnSpc>
            </a:pPr>
            <a:r>
              <a:rPr lang="zh-CN" altLang="en-US" sz="2800" dirty="0"/>
              <a:t>由此可得 𝜉 的分布函数为</a:t>
            </a:r>
          </a:p>
        </p:txBody>
      </p:sp>
      <p:pic>
        <p:nvPicPr>
          <p:cNvPr id="16" name="图片 15"/>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400000"/>
                    </a14:imgEffect>
                    <a14:imgEffect>
                      <a14:sharpenSoften amount="50000"/>
                    </a14:imgEffect>
                  </a14:imgLayer>
                </a14:imgProps>
              </a:ext>
            </a:extLst>
          </a:blip>
          <a:srcRect l="27959" t="30332" b="1"/>
          <a:stretch>
            <a:fillRect/>
          </a:stretch>
        </p:blipFill>
        <p:spPr>
          <a:xfrm>
            <a:off x="1427821" y="4392542"/>
            <a:ext cx="5718878" cy="1495309"/>
          </a:xfrm>
          <a:prstGeom prst="rect">
            <a:avLst/>
          </a:prstGeom>
          <a:ln>
            <a:noFill/>
          </a:ln>
          <a:effectLst/>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12804" y="3645077"/>
            <a:ext cx="3741148" cy="2464607"/>
          </a:xfrm>
          <a:prstGeom prst="rect">
            <a:avLst/>
          </a:prstGeom>
        </p:spPr>
      </p:pic>
      <p:sp>
        <p:nvSpPr>
          <p:cNvPr id="6" name="灯片编号占位符 5"/>
          <p:cNvSpPr>
            <a:spLocks noGrp="1"/>
          </p:cNvSpPr>
          <p:nvPr>
            <p:ph type="sldNum" sz="quarter" idx="12"/>
          </p:nvPr>
        </p:nvSpPr>
        <p:spPr/>
        <p:txBody>
          <a:bodyPr/>
          <a:lstStyle/>
          <a:p>
            <a:fld id="{5FD308DF-D0D6-41CA-8E01-1A1CE80A10EE}" type="slidenum">
              <a:rPr lang="zh-CN" altLang="en-US" smtClean="0"/>
              <a:t>15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0936" y="1028317"/>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2.3.3</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306556" y="1528433"/>
            <a:ext cx="10013983"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在收音机对时例子中，用</a:t>
            </a:r>
            <a:r>
              <a:rPr lang="zh-CN" altLang="en-US" sz="2400" dirty="0"/>
              <a:t>𝜉</a:t>
            </a:r>
            <a:r>
              <a:rPr lang="zh-CN" altLang="en-US" sz="2400" dirty="0">
                <a:ea typeface="思源黑体 CN Normal" panose="020B0400000000000000" pitchFamily="34" charset="-122"/>
              </a:rPr>
              <a:t>表示这个人醒时的分钟数，求</a:t>
            </a:r>
            <a:r>
              <a:rPr lang="zh-CN" altLang="en-US" sz="2400" dirty="0"/>
              <a:t>𝜉</a:t>
            </a:r>
            <a:r>
              <a:rPr lang="zh-CN" altLang="en-US" sz="2400" dirty="0">
                <a:ea typeface="思源黑体 CN Normal" panose="020B0400000000000000" pitchFamily="34" charset="-122"/>
              </a:rPr>
              <a:t>的分布函数，并利用分布函数计算此人醒来时刻的分钟数落在区间</a:t>
            </a:r>
            <a:r>
              <a:rPr lang="en-US" altLang="zh-CN" sz="2400" dirty="0">
                <a:ea typeface="思源黑体 CN Normal" panose="020B0400000000000000" pitchFamily="34" charset="-122"/>
              </a:rPr>
              <a:t>(10, 20]</a:t>
            </a:r>
            <a:r>
              <a:rPr lang="zh-CN" altLang="en-US" sz="2400" dirty="0">
                <a:ea typeface="思源黑体 CN Normal" panose="020B0400000000000000" pitchFamily="34" charset="-122"/>
              </a:rPr>
              <a:t>上的概率．</a:t>
            </a:r>
          </a:p>
        </p:txBody>
      </p:sp>
      <mc:AlternateContent xmlns:mc="http://schemas.openxmlformats.org/markup-compatibility/2006" xmlns:a14="http://schemas.microsoft.com/office/drawing/2010/main">
        <mc:Choice Requires="a14">
          <p:sp>
            <p:nvSpPr>
              <p:cNvPr id="8" name="矩形 7"/>
              <p:cNvSpPr/>
              <p:nvPr/>
            </p:nvSpPr>
            <p:spPr>
              <a:xfrm>
                <a:off x="1306556" y="2554050"/>
                <a:ext cx="9766605" cy="940963"/>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解：这个人醒来的时刻是任意的，因此</a:t>
                </a:r>
                <a14:m>
                  <m:oMath xmlns:m="http://schemas.openxmlformats.org/officeDocument/2006/math">
                    <m:r>
                      <a:rPr lang="en-US" altLang="zh-CN" sz="2400" b="1" i="1">
                        <a:latin typeface="Cambria Math" panose="02040503050406030204"/>
                        <a:ea typeface="Cambria Math" panose="02040503050406030204"/>
                      </a:rPr>
                      <m:t>ℙ</m:t>
                    </m:r>
                  </m:oMath>
                </a14:m>
                <a:r>
                  <a:rPr lang="zh-CN" altLang="en-US" sz="2400" dirty="0">
                    <a:ea typeface="思源黑体 CN Normal" panose="020B0400000000000000" pitchFamily="34" charset="-122"/>
                  </a:rPr>
                  <a:t>为几何概率．根据几何概率的计算公式，有</a:t>
                </a:r>
              </a:p>
            </p:txBody>
          </p:sp>
        </mc:Choice>
        <mc:Fallback xmlns="">
          <p:sp>
            <p:nvSpPr>
              <p:cNvPr id="8" name="矩形 7"/>
              <p:cNvSpPr>
                <a:spLocks noRot="1" noChangeAspect="1" noMove="1" noResize="1" noEditPoints="1" noAdjustHandles="1" noChangeArrowheads="1" noChangeShapeType="1" noTextEdit="1"/>
              </p:cNvSpPr>
              <p:nvPr/>
            </p:nvSpPr>
            <p:spPr>
              <a:xfrm>
                <a:off x="1306556" y="2554050"/>
                <a:ext cx="9766605" cy="940963"/>
              </a:xfrm>
              <a:prstGeom prst="rect">
                <a:avLst/>
              </a:prstGeom>
              <a:blipFill rotWithShape="1">
                <a:blip r:embed="rId3"/>
                <a:stretch>
                  <a:fillRect l="-4" t="-9" b="65"/>
                </a:stretch>
              </a:blipFill>
              <a:ln w="57150">
                <a:noFill/>
              </a:ln>
            </p:spPr>
            <p:txBody>
              <a:bodyPr/>
              <a:lstStyle/>
              <a:p>
                <a:r>
                  <a:rPr lang="zh-CN" altLang="en-US">
                    <a:noFill/>
                  </a:rPr>
                  <a:t> </a:t>
                </a:r>
              </a:p>
            </p:txBody>
          </p:sp>
        </mc:Fallback>
      </mc:AlternateContent>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28149" t="29275" r="26983"/>
          <a:stretch>
            <a:fillRect/>
          </a:stretch>
        </p:blipFill>
        <p:spPr>
          <a:xfrm>
            <a:off x="2547424" y="3334988"/>
            <a:ext cx="3642434" cy="1428133"/>
          </a:xfrm>
          <a:prstGeom prst="rect">
            <a:avLst/>
          </a:prstGeom>
          <a:ln>
            <a:noFill/>
          </a:ln>
          <a:effectLst/>
        </p:spPr>
      </p:pic>
      <p:sp>
        <p:nvSpPr>
          <p:cNvPr id="10" name="矩形 9"/>
          <p:cNvSpPr/>
          <p:nvPr/>
        </p:nvSpPr>
        <p:spPr>
          <a:xfrm>
            <a:off x="1306556" y="4831802"/>
            <a:ext cx="6430397"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所需求的概率为</a:t>
            </a:r>
          </a:p>
        </p:txBody>
      </p:sp>
      <p:pic>
        <p:nvPicPr>
          <p:cNvPr id="11" name="图片 10"/>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22858" t="40064" r="23385"/>
          <a:stretch>
            <a:fillRect/>
          </a:stretch>
        </p:blipFill>
        <p:spPr>
          <a:xfrm>
            <a:off x="1869025" y="5354701"/>
            <a:ext cx="4817651" cy="914265"/>
          </a:xfrm>
          <a:prstGeom prst="rect">
            <a:avLst/>
          </a:prstGeom>
          <a:ln>
            <a:noFill/>
          </a:ln>
          <a:effectLst/>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68169" y="3565375"/>
            <a:ext cx="4085631" cy="2518123"/>
          </a:xfrm>
          <a:prstGeom prst="rect">
            <a:avLst/>
          </a:prstGeom>
        </p:spPr>
      </p:pic>
      <p:sp>
        <p:nvSpPr>
          <p:cNvPr id="12" name="灯片编号占位符 11"/>
          <p:cNvSpPr>
            <a:spLocks noGrp="1"/>
          </p:cNvSpPr>
          <p:nvPr>
            <p:ph type="sldNum" sz="quarter" idx="12"/>
          </p:nvPr>
        </p:nvSpPr>
        <p:spPr/>
        <p:txBody>
          <a:bodyPr/>
          <a:lstStyle/>
          <a:p>
            <a:fld id="{5FD308DF-D0D6-41CA-8E01-1A1CE80A10EE}" type="slidenum">
              <a:rPr lang="zh-CN" altLang="en-US" smtClean="0"/>
              <a:t>16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298948" y="190227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723788" y="2240044"/>
            <a:ext cx="2634343"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随机变量</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分布函数</a:t>
            </a:r>
            <a:endParaRPr lang="en-US" altLang="zh-CN" sz="2800" dirty="0"/>
          </a:p>
        </p:txBody>
      </p:sp>
      <p:sp>
        <p:nvSpPr>
          <p:cNvPr id="15" name="矩形 14"/>
          <p:cNvSpPr/>
          <p:nvPr/>
        </p:nvSpPr>
        <p:spPr>
          <a:xfrm>
            <a:off x="2977004" y="2565304"/>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589241" y="190227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278187" y="305128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84778" y="351941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15709" y="2913035"/>
            <a:ext cx="21971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723788" y="3830317"/>
            <a:ext cx="21971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17</a:t>
            </a:fld>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离散型随机变量及其数学期望</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18</a:t>
            </a:fld>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770033" y="1115446"/>
            <a:ext cx="3485963" cy="519773"/>
            <a:chOff x="1676401" y="988194"/>
            <a:chExt cx="6223590" cy="519773"/>
          </a:xfrm>
        </p:grpSpPr>
        <p:grpSp>
          <p:nvGrpSpPr>
            <p:cNvPr id="29" name="组合 28"/>
            <p:cNvGrpSpPr/>
            <p:nvPr/>
          </p:nvGrpSpPr>
          <p:grpSpPr>
            <a:xfrm>
              <a:off x="1676401" y="988194"/>
              <a:ext cx="6223590" cy="519773"/>
              <a:chOff x="1676401" y="988194"/>
              <a:chExt cx="6223590" cy="519773"/>
            </a:xfrm>
          </p:grpSpPr>
          <p:sp>
            <p:nvSpPr>
              <p:cNvPr id="37" name="矩形 36"/>
              <p:cNvSpPr/>
              <p:nvPr/>
            </p:nvSpPr>
            <p:spPr>
              <a:xfrm>
                <a:off x="1676401" y="988194"/>
                <a:ext cx="6223590"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8" name="组合 37"/>
              <p:cNvGrpSpPr/>
              <p:nvPr/>
            </p:nvGrpSpPr>
            <p:grpSpPr>
              <a:xfrm>
                <a:off x="1750294" y="1182412"/>
                <a:ext cx="511349" cy="158665"/>
                <a:chOff x="1750294" y="1182412"/>
                <a:chExt cx="511349" cy="158665"/>
              </a:xfrm>
            </p:grpSpPr>
            <p:grpSp>
              <p:nvGrpSpPr>
                <p:cNvPr id="39" name="组合 38"/>
                <p:cNvGrpSpPr/>
                <p:nvPr/>
              </p:nvGrpSpPr>
              <p:grpSpPr>
                <a:xfrm>
                  <a:off x="1782744" y="1182412"/>
                  <a:ext cx="442916" cy="158665"/>
                  <a:chOff x="1612104" y="779548"/>
                  <a:chExt cx="442916" cy="158665"/>
                </a:xfrm>
              </p:grpSpPr>
              <p:cxnSp>
                <p:nvCxnSpPr>
                  <p:cNvPr id="43" name="直接连接符 42"/>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0" name="椭圆 39"/>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TextBox 30"/>
            <p:cNvSpPr txBox="1"/>
            <p:nvPr/>
          </p:nvSpPr>
          <p:spPr>
            <a:xfrm>
              <a:off x="2392630" y="1015524"/>
              <a:ext cx="5478785" cy="492443"/>
            </a:xfrm>
            <a:prstGeom prst="rect">
              <a:avLst/>
            </a:prstGeom>
            <a:noFill/>
          </p:spPr>
          <p:txBody>
            <a:bodyPr wrap="square" lIns="0" tIns="0" rIns="0" bIns="0" rtlCol="0">
              <a:spAutoFit/>
            </a:bodyPr>
            <a:lstStyle/>
            <a:p>
              <a:pPr lvl="0">
                <a:defRPr/>
              </a:pPr>
              <a:r>
                <a:rPr lang="zh-CN" altLang="en-US" sz="3200" dirty="0">
                  <a:solidFill>
                    <a:schemeClr val="bg1"/>
                  </a:solidFill>
                  <a:latin typeface="+mj-lt"/>
                  <a:ea typeface="思源黑体 CN Bold" panose="020B0800000000000000" pitchFamily="34" charset="-122"/>
                </a:rPr>
                <a:t>离散型随机变量</a:t>
              </a:r>
            </a:p>
          </p:txBody>
        </p:sp>
      </p:grpSp>
      <p:grpSp>
        <p:nvGrpSpPr>
          <p:cNvPr id="48" name="组合 47"/>
          <p:cNvGrpSpPr/>
          <p:nvPr/>
        </p:nvGrpSpPr>
        <p:grpSpPr>
          <a:xfrm>
            <a:off x="1327863" y="1794952"/>
            <a:ext cx="6046953" cy="1305976"/>
            <a:chOff x="1362565" y="1905903"/>
            <a:chExt cx="6046953" cy="1305976"/>
          </a:xfrm>
        </p:grpSpPr>
        <p:sp>
          <p:nvSpPr>
            <p:cNvPr id="49" name="椭圆 48"/>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1" name="矩形 50"/>
                <p:cNvSpPr/>
                <p:nvPr/>
              </p:nvSpPr>
              <p:spPr>
                <a:xfrm>
                  <a:off x="1537639" y="2388305"/>
                  <a:ext cx="5314828"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如果存在 </a:t>
                  </a:r>
                  <a:r>
                    <a:rPr lang="en-US" altLang="zh-CN" sz="2800" i="1" dirty="0">
                      <a:solidFill>
                        <a:prstClr val="black"/>
                      </a:solidFill>
                      <a:ea typeface="思源黑体 CN Normal" panose="020B0400000000000000" pitchFamily="34" charset="-122"/>
                    </a:rPr>
                    <a:t>x</a:t>
                  </a:r>
                  <a14:m>
                    <m:oMath xmlns:m="http://schemas.openxmlformats.org/officeDocument/2006/math">
                      <m:r>
                        <a:rPr lang="en-US" altLang="zh-CN" sz="2800" i="1" baseline="-25000" dirty="0" smtClean="0">
                          <a:solidFill>
                            <a:prstClr val="black"/>
                          </a:solidFill>
                          <a:latin typeface="Cambria Math" panose="02040503050406030204" pitchFamily="18" charset="0"/>
                          <a:ea typeface="思源黑体 CN Normal" panose="020B0400000000000000" pitchFamily="34" charset="-122"/>
                        </a:rPr>
                        <m:t>𝑘</m:t>
                      </m:r>
                      <m:r>
                        <a:rPr lang="en-US" altLang="zh-CN" sz="2800" i="1" dirty="0" smtClean="0">
                          <a:solidFill>
                            <a:prstClr val="black"/>
                          </a:solidFill>
                          <a:latin typeface="Cambria Math" panose="02040503050406030204" pitchFamily="18" charset="0"/>
                          <a:ea typeface="Cambria Math" panose="02040503050406030204" pitchFamily="18" charset="0"/>
                        </a:rPr>
                        <m:t>∈</m:t>
                      </m:r>
                      <m:r>
                        <a:rPr lang="en-US" altLang="zh-CN" sz="2800" b="0" i="1" dirty="0" smtClean="0">
                          <a:solidFill>
                            <a:prstClr val="black"/>
                          </a:solidFill>
                          <a:latin typeface="Cambria Math" panose="02040503050406030204" pitchFamily="18" charset="0"/>
                          <a:ea typeface="Cambria Math" panose="02040503050406030204" pitchFamily="18" charset="0"/>
                        </a:rPr>
                        <m:t> </m:t>
                      </m:r>
                    </m:oMath>
                  </a14:m>
                  <a:r>
                    <a:rPr lang="en-US" altLang="zh-CN" sz="2800" i="1" dirty="0" err="1">
                      <a:solidFill>
                        <a:prstClr val="black"/>
                      </a:solidFill>
                      <a:ea typeface="思源黑体 CN Normal" panose="020B0400000000000000" pitchFamily="34" charset="-122"/>
                    </a:rPr>
                    <a:t>R</a:t>
                  </a:r>
                  <a:r>
                    <a:rPr lang="zh-CN" altLang="en-US" sz="2800" i="1" dirty="0">
                      <a:solidFill>
                        <a:prstClr val="black"/>
                      </a:solidFill>
                      <a:ea typeface="思源黑体 CN Normal" panose="020B0400000000000000" pitchFamily="34" charset="-122"/>
                    </a:rPr>
                    <a:t>，</a:t>
                  </a:r>
                  <a:r>
                    <a:rPr lang="en-US" altLang="zh-CN" sz="2800" dirty="0">
                      <a:solidFill>
                        <a:prstClr val="black"/>
                      </a:solidFill>
                      <a:ea typeface="思源黑体 CN Normal" panose="020B0400000000000000" pitchFamily="34" charset="-122"/>
                    </a:rPr>
                    <a:t>1</a:t>
                  </a:r>
                  <a:r>
                    <a:rPr lang="zh-CN" altLang="en-US" sz="2800" i="1" dirty="0">
                      <a:solidFill>
                        <a:prstClr val="black"/>
                      </a:solidFill>
                      <a:ea typeface="思源黑体 CN Normal" panose="020B0400000000000000" pitchFamily="34" charset="-122"/>
                    </a:rPr>
                    <a:t>≤ </a:t>
                  </a:r>
                  <a:r>
                    <a:rPr lang="en-US" altLang="zh-CN" sz="2800" i="1" dirty="0">
                      <a:solidFill>
                        <a:prstClr val="black"/>
                      </a:solidFill>
                      <a:ea typeface="思源黑体 CN Normal" panose="020B0400000000000000" pitchFamily="34" charset="-122"/>
                    </a:rPr>
                    <a:t>k</a:t>
                  </a:r>
                  <a:r>
                    <a:rPr lang="zh-CN" altLang="en-US" sz="2800" i="1" dirty="0">
                      <a:solidFill>
                        <a:prstClr val="black"/>
                      </a:solidFill>
                      <a:ea typeface="思源黑体 CN Normal" panose="020B0400000000000000" pitchFamily="34" charset="-122"/>
                    </a:rPr>
                    <a:t> ≤ </a:t>
                  </a:r>
                  <a:r>
                    <a:rPr lang="en-US" altLang="zh-CN" sz="2800" i="1" dirty="0">
                      <a:solidFill>
                        <a:prstClr val="black"/>
                      </a:solidFill>
                      <a:ea typeface="思源黑体 CN Normal" panose="020B0400000000000000" pitchFamily="34" charset="-122"/>
                    </a:rPr>
                    <a:t>n</a:t>
                  </a:r>
                  <a:r>
                    <a:rPr lang="zh-CN" altLang="en-US" sz="2800" dirty="0">
                      <a:solidFill>
                        <a:prstClr val="black"/>
                      </a:solidFill>
                      <a:ea typeface="思源黑体 CN Normal" panose="020B0400000000000000" pitchFamily="34" charset="-122"/>
                    </a:rPr>
                    <a:t>，使得</a:t>
                  </a:r>
                </a:p>
              </p:txBody>
            </p:sp>
          </mc:Choice>
          <mc:Fallback xmlns="">
            <p:sp>
              <p:nvSpPr>
                <p:cNvPr id="51" name="矩形 50"/>
                <p:cNvSpPr>
                  <a:spLocks noRot="1" noChangeAspect="1" noMove="1" noResize="1" noEditPoints="1" noAdjustHandles="1" noChangeArrowheads="1" noChangeShapeType="1" noTextEdit="1"/>
                </p:cNvSpPr>
                <p:nvPr/>
              </p:nvSpPr>
              <p:spPr>
                <a:xfrm>
                  <a:off x="1537639" y="2388305"/>
                  <a:ext cx="5314828"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52" name="直接连接符 51"/>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2195342" y="1597389"/>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 </a:t>
            </a:r>
            <a:endParaRPr lang="en-US" altLang="zh-CN" sz="2800" b="1" dirty="0">
              <a:solidFill>
                <a:srgbClr val="004EA2"/>
              </a:solidFill>
              <a:ea typeface="思源黑体 CN Normal" panose="020B0400000000000000" pitchFamily="34" charset="-122"/>
            </a:endParaRPr>
          </a:p>
        </p:txBody>
      </p:sp>
      <p:pic>
        <p:nvPicPr>
          <p:cNvPr id="55" name="图片 5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4303" t="11628" r="17727" b="67758"/>
          <a:stretch>
            <a:fillRect/>
          </a:stretch>
        </p:blipFill>
        <p:spPr>
          <a:xfrm>
            <a:off x="6530344" y="2047050"/>
            <a:ext cx="2681324" cy="958666"/>
          </a:xfrm>
          <a:prstGeom prst="rect">
            <a:avLst/>
          </a:prstGeom>
          <a:ln>
            <a:noFill/>
          </a:ln>
          <a:effectLst/>
        </p:spPr>
      </p:pic>
      <mc:AlternateContent xmlns:mc="http://schemas.openxmlformats.org/markup-compatibility/2006" xmlns:a14="http://schemas.microsoft.com/office/drawing/2010/main">
        <mc:Choice Requires="a14">
          <p:sp>
            <p:nvSpPr>
              <p:cNvPr id="56" name="矩形 55"/>
              <p:cNvSpPr/>
              <p:nvPr/>
            </p:nvSpPr>
            <p:spPr>
              <a:xfrm>
                <a:off x="1500184" y="3083346"/>
                <a:ext cx="868878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就称</a:t>
                </a:r>
                <a14:m>
                  <m:oMath xmlns:m="http://schemas.openxmlformats.org/officeDocument/2006/math">
                    <m:r>
                      <a:rPr lang="zh-CN" altLang="en-US" sz="2800" i="1" smtClean="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离散型随机变量</a:t>
                </a:r>
                <a:r>
                  <a:rPr lang="zh-CN" altLang="en-US" sz="2800" dirty="0">
                    <a:solidFill>
                      <a:prstClr val="black"/>
                    </a:solidFill>
                    <a:ea typeface="思源黑体 CN Normal" panose="020B0400000000000000" pitchFamily="34" charset="-122"/>
                  </a:rPr>
                  <a:t>，称</a:t>
                </a:r>
                <a:r>
                  <a:rPr lang="en-US" altLang="zh-CN" sz="2800" i="1" dirty="0">
                    <a:solidFill>
                      <a:prstClr val="black"/>
                    </a:solidFill>
                    <a:ea typeface="思源黑体 CN Normal" panose="020B0400000000000000" pitchFamily="34" charset="-122"/>
                  </a:rPr>
                  <a:t>F</a:t>
                </a:r>
                <a14:m>
                  <m:oMath xmlns:m="http://schemas.openxmlformats.org/officeDocument/2006/math">
                    <m:r>
                      <a:rPr lang="zh-CN" altLang="en-US" sz="2800" i="1" baseline="-2500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离散型分布函数</a:t>
                </a:r>
                <a:r>
                  <a:rPr lang="zh-CN" altLang="en-US" sz="2800" dirty="0">
                    <a:solidFill>
                      <a:prstClr val="black"/>
                    </a:solidFill>
                    <a:ea typeface="思源黑体 CN Normal" panose="020B0400000000000000" pitchFamily="34" charset="-122"/>
                  </a:rPr>
                  <a:t>．记</a:t>
                </a:r>
              </a:p>
            </p:txBody>
          </p:sp>
        </mc:Choice>
        <mc:Fallback xmlns="">
          <p:sp>
            <p:nvSpPr>
              <p:cNvPr id="56" name="矩形 55"/>
              <p:cNvSpPr>
                <a:spLocks noRot="1" noChangeAspect="1" noMove="1" noResize="1" noEditPoints="1" noAdjustHandles="1" noChangeArrowheads="1" noChangeShapeType="1" noTextEdit="1"/>
              </p:cNvSpPr>
              <p:nvPr/>
            </p:nvSpPr>
            <p:spPr>
              <a:xfrm>
                <a:off x="1500184" y="3083346"/>
                <a:ext cx="8688782" cy="523220"/>
              </a:xfrm>
              <a:prstGeom prst="rect">
                <a:avLst/>
              </a:prstGeom>
              <a:blipFill rotWithShape="1">
                <a:blip r:embed="rId6"/>
                <a:stretch>
                  <a:fillRect l="-4" t="-80" r="5" b="77"/>
                </a:stretch>
              </a:blipFill>
              <a:ln w="57150">
                <a:noFill/>
              </a:ln>
            </p:spPr>
            <p:txBody>
              <a:bodyPr/>
              <a:lstStyle/>
              <a:p>
                <a:r>
                  <a:rPr lang="zh-CN" altLang="en-US">
                    <a:noFill/>
                  </a:rPr>
                  <a:t> </a:t>
                </a:r>
              </a:p>
            </p:txBody>
          </p:sp>
        </mc:Fallback>
      </mc:AlternateContent>
      <p:sp>
        <p:nvSpPr>
          <p:cNvPr id="70" name="矩形 69"/>
          <p:cNvSpPr/>
          <p:nvPr/>
        </p:nvSpPr>
        <p:spPr>
          <a:xfrm>
            <a:off x="1618094" y="4509066"/>
            <a:ext cx="8175009"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称</a:t>
            </a:r>
          </a:p>
        </p:txBody>
      </p:sp>
      <p:pic>
        <p:nvPicPr>
          <p:cNvPr id="71" name="图片 70"/>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6617" t="44866" r="6911" b="34520"/>
          <a:stretch>
            <a:fillRect/>
          </a:stretch>
        </p:blipFill>
        <p:spPr>
          <a:xfrm>
            <a:off x="3770033" y="3438866"/>
            <a:ext cx="4391816" cy="1055791"/>
          </a:xfrm>
          <a:prstGeom prst="rect">
            <a:avLst/>
          </a:prstGeom>
          <a:ln>
            <a:noFill/>
          </a:ln>
          <a:effectLst/>
        </p:spPr>
      </p:pic>
      <p:pic>
        <p:nvPicPr>
          <p:cNvPr id="72" name="图片 71"/>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4642" t="69039" r="8886" b="10347"/>
          <a:stretch>
            <a:fillRect/>
          </a:stretch>
        </p:blipFill>
        <p:spPr>
          <a:xfrm>
            <a:off x="3212658" y="4306618"/>
            <a:ext cx="4391811" cy="1055790"/>
          </a:xfrm>
          <a:prstGeom prst="rect">
            <a:avLst/>
          </a:prstGeom>
          <a:ln>
            <a:noFill/>
          </a:ln>
          <a:effectLst/>
        </p:spPr>
      </p:pic>
      <p:grpSp>
        <p:nvGrpSpPr>
          <p:cNvPr id="73" name="组合 72"/>
          <p:cNvGrpSpPr/>
          <p:nvPr/>
        </p:nvGrpSpPr>
        <p:grpSpPr>
          <a:xfrm>
            <a:off x="1628364" y="5548110"/>
            <a:ext cx="7125397" cy="528132"/>
            <a:chOff x="832352" y="1684445"/>
            <a:chExt cx="7125397" cy="781225"/>
          </a:xfrm>
        </p:grpSpPr>
        <p:grpSp>
          <p:nvGrpSpPr>
            <p:cNvPr id="74" name="组合 73"/>
            <p:cNvGrpSpPr/>
            <p:nvPr/>
          </p:nvGrpSpPr>
          <p:grpSpPr>
            <a:xfrm>
              <a:off x="832352" y="1684445"/>
              <a:ext cx="7125397" cy="769441"/>
              <a:chOff x="832352" y="1684445"/>
              <a:chExt cx="7125397" cy="769441"/>
            </a:xfrm>
          </p:grpSpPr>
          <p:sp>
            <p:nvSpPr>
              <p:cNvPr id="76" name="矩形 75"/>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7" name="矩形 76"/>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75" name="矩形 74"/>
                <p:cNvSpPr/>
                <p:nvPr/>
              </p:nvSpPr>
              <p:spPr>
                <a:xfrm>
                  <a:off x="965756" y="1691711"/>
                  <a:ext cx="6740514" cy="773959"/>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为</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latin typeface="思源黑体 CN Normal" panose="020B0400000000000000" pitchFamily="34" charset="-122"/>
                      <a:ea typeface="思源黑体 CN Normal" panose="020B0400000000000000" pitchFamily="34" charset="-122"/>
                    </a:rPr>
                    <a:t>或</a:t>
                  </a:r>
                  <a:r>
                    <a:rPr lang="en-US" altLang="zh-CN" sz="2800" i="1" dirty="0">
                      <a:solidFill>
                        <a:prstClr val="black"/>
                      </a:solidFill>
                      <a:ea typeface="思源黑体 CN Normal" panose="020B0400000000000000" pitchFamily="34" charset="-122"/>
                    </a:rPr>
                    <a:t>F</a:t>
                  </a:r>
                  <a14:m>
                    <m:oMath xmlns:m="http://schemas.openxmlformats.org/officeDocument/2006/math">
                      <m:r>
                        <a:rPr lang="zh-CN" altLang="en-US" sz="2800" i="1" baseline="-25000">
                          <a:solidFill>
                            <a:prstClr val="black"/>
                          </a:solidFill>
                          <a:latin typeface="Cambria Math" panose="02040503050406030204" pitchFamily="18" charset="0"/>
                        </a:rPr>
                        <m:t>𝜉</m:t>
                      </m:r>
                    </m:oMath>
                  </a14:m>
                  <a:r>
                    <a:rPr lang="zh-CN" altLang="en-US" sz="2800" dirty="0">
                      <a:latin typeface="思源黑体 CN Normal" panose="020B0400000000000000" pitchFamily="34" charset="-122"/>
                      <a:ea typeface="思源黑体 CN Normal" panose="020B0400000000000000" pitchFamily="34" charset="-122"/>
                    </a:rPr>
                    <a:t>的密度矩阵，简称为</a:t>
                  </a:r>
                  <a:r>
                    <a:rPr lang="zh-CN" altLang="en-US" sz="2800" dirty="0">
                      <a:solidFill>
                        <a:srgbClr val="004EA2"/>
                      </a:solidFill>
                      <a:latin typeface="思源黑体 CN Normal" panose="020B0400000000000000" pitchFamily="34" charset="-122"/>
                      <a:ea typeface="思源黑体 CN Normal" panose="020B0400000000000000" pitchFamily="34" charset="-122"/>
                    </a:rPr>
                    <a:t>密度</a:t>
                  </a:r>
                  <a:r>
                    <a:rPr lang="en-US" altLang="zh-CN" sz="2800" dirty="0">
                      <a:solidFill>
                        <a:srgbClr val="004EA2"/>
                      </a:solidFill>
                      <a:latin typeface="思源黑体 CN Normal" panose="020B0400000000000000" pitchFamily="34" charset="-122"/>
                      <a:ea typeface="思源黑体 CN Normal" panose="020B0400000000000000" pitchFamily="34" charset="-122"/>
                    </a:rPr>
                    <a:t>.</a:t>
                  </a:r>
                  <a:endParaRPr lang="zh-CN" altLang="en-US" sz="2800" dirty="0">
                    <a:solidFill>
                      <a:srgbClr val="004EA2"/>
                    </a:solidFill>
                    <a:latin typeface="思源黑体 CN Normal" panose="020B0400000000000000" pitchFamily="34" charset="-122"/>
                    <a:ea typeface="思源黑体 CN Normal" panose="020B0400000000000000" pitchFamily="34" charset="-122"/>
                  </a:endParaRPr>
                </a:p>
              </p:txBody>
            </p:sp>
          </mc:Choice>
          <mc:Fallback xmlns="">
            <p:sp>
              <p:nvSpPr>
                <p:cNvPr id="75" name="矩形 74"/>
                <p:cNvSpPr>
                  <a:spLocks noRot="1" noChangeAspect="1" noMove="1" noResize="1" noEditPoints="1" noAdjustHandles="1" noChangeArrowheads="1" noChangeShapeType="1" noTextEdit="1"/>
                </p:cNvSpPr>
                <p:nvPr/>
              </p:nvSpPr>
              <p:spPr>
                <a:xfrm>
                  <a:off x="965756" y="1691711"/>
                  <a:ext cx="6740514" cy="773959"/>
                </a:xfrm>
                <a:prstGeom prst="rect">
                  <a:avLst/>
                </a:prstGeom>
                <a:blipFill rotWithShape="1">
                  <a:blip r:embed="rId7"/>
                </a:blipFill>
                <a:ln w="57150">
                  <a:noFill/>
                </a:ln>
              </p:spPr>
              <p:txBody>
                <a:bodyPr/>
                <a:lstStyle/>
                <a:p>
                  <a:r>
                    <a:rPr lang="zh-CN" altLang="en-US">
                      <a:noFill/>
                    </a:rPr>
                    <a:t> </a:t>
                  </a:r>
                </a:p>
              </p:txBody>
            </p:sp>
          </mc:Fallback>
        </mc:AlternateContent>
      </p:grpSp>
      <p:sp>
        <p:nvSpPr>
          <p:cNvPr id="2" name="灯片编号占位符 1"/>
          <p:cNvSpPr>
            <a:spLocks noGrp="1"/>
          </p:cNvSpPr>
          <p:nvPr>
            <p:ph type="sldNum" sz="quarter" idx="12"/>
          </p:nvPr>
        </p:nvSpPr>
        <p:spPr/>
        <p:txBody>
          <a:bodyPr/>
          <a:lstStyle/>
          <a:p>
            <a:fld id="{5FD308DF-D0D6-41CA-8E01-1A1CE80A10EE}" type="slidenum">
              <a:rPr lang="zh-CN" altLang="en-US" smtClean="0"/>
              <a:t>19</a:t>
            </a:fld>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321935" y="1373869"/>
            <a:ext cx="3719636" cy="531946"/>
            <a:chOff x="1053632" y="1397127"/>
            <a:chExt cx="3719636" cy="531946"/>
          </a:xfrm>
        </p:grpSpPr>
        <p:sp>
          <p:nvSpPr>
            <p:cNvPr id="16" name="矩形 15"/>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 </a:t>
              </a:r>
              <a:endParaRPr lang="en-US" altLang="zh-CN" sz="2800" dirty="0">
                <a:solidFill>
                  <a:srgbClr val="004EA2"/>
                </a:solidFill>
                <a:ea typeface="思源黑体 CN Bold" panose="020B0800000000000000" pitchFamily="34" charset="-122"/>
              </a:endParaRPr>
            </a:p>
          </p:txBody>
        </p:sp>
        <p:grpSp>
          <p:nvGrpSpPr>
            <p:cNvPr id="17" name="组合 16"/>
            <p:cNvGrpSpPr/>
            <p:nvPr/>
          </p:nvGrpSpPr>
          <p:grpSpPr>
            <a:xfrm>
              <a:off x="1053632" y="1397127"/>
              <a:ext cx="428587" cy="424183"/>
              <a:chOff x="1053632" y="1397127"/>
              <a:chExt cx="428587" cy="424183"/>
            </a:xfrm>
          </p:grpSpPr>
          <p:sp>
            <p:nvSpPr>
              <p:cNvPr id="18" name="矩形 17"/>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109134" y="1448225"/>
                <a:ext cx="373085" cy="373085"/>
                <a:chOff x="1109134" y="1448225"/>
                <a:chExt cx="373085" cy="373085"/>
              </a:xfrm>
            </p:grpSpPr>
            <p:sp>
              <p:nvSpPr>
                <p:cNvPr id="20" name="矩形 1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22" name="矩形 21"/>
          <p:cNvSpPr/>
          <p:nvPr/>
        </p:nvSpPr>
        <p:spPr>
          <a:xfrm>
            <a:off x="1420350" y="1840808"/>
            <a:ext cx="9542415" cy="1588192"/>
          </a:xfrm>
          <a:prstGeom prst="rect">
            <a:avLst/>
          </a:prstGeom>
          <a:noFill/>
          <a:ln w="57150">
            <a:noFill/>
          </a:ln>
        </p:spPr>
        <p:txBody>
          <a:bodyPr wrap="square" anchor="ctr" anchorCtr="0">
            <a:spAutoFit/>
          </a:bodyPr>
          <a:lstStyle/>
          <a:p>
            <a:pPr>
              <a:lnSpc>
                <a:spcPts val="4000"/>
              </a:lnSpc>
            </a:pPr>
            <a:r>
              <a:rPr lang="zh-CN" altLang="en-US" sz="2800" dirty="0">
                <a:ea typeface="思源黑体 CN Normal" panose="020B0400000000000000" pitchFamily="34" charset="-122"/>
              </a:rPr>
              <a:t>        在现实生活中，常关心一个事件</a:t>
            </a:r>
            <a:r>
              <a:rPr lang="zh-CN" altLang="en-US" sz="2800" i="1" dirty="0">
                <a:ea typeface="思源黑体 CN Normal" panose="020B0400000000000000" pitchFamily="34" charset="-122"/>
              </a:rPr>
              <a:t> </a:t>
            </a:r>
            <a:r>
              <a:rPr lang="en-US" altLang="zh-CN" sz="2800" i="1" dirty="0">
                <a:ea typeface="思源黑体 CN Normal" panose="020B0400000000000000" pitchFamily="34" charset="-122"/>
              </a:rPr>
              <a:t>A </a:t>
            </a:r>
            <a:r>
              <a:rPr lang="zh-CN" altLang="en-US" sz="2800" dirty="0">
                <a:ea typeface="思源黑体 CN Normal" panose="020B0400000000000000" pitchFamily="34" charset="-122"/>
              </a:rPr>
              <a:t>是否发生</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如果用 </a:t>
            </a:r>
            <a:r>
              <a:rPr lang="en-US" altLang="zh-CN" sz="2800" dirty="0">
                <a:ea typeface="思源黑体 CN Normal" panose="020B0400000000000000" pitchFamily="34" charset="-122"/>
              </a:rPr>
              <a:t>1 </a:t>
            </a:r>
            <a:r>
              <a:rPr lang="zh-CN" altLang="en-US" sz="2800" dirty="0">
                <a:ea typeface="思源黑体 CN Normal" panose="020B0400000000000000" pitchFamily="34" charset="-122"/>
              </a:rPr>
              <a:t>代表事件 </a:t>
            </a:r>
            <a:r>
              <a:rPr lang="en-US" altLang="zh-CN" sz="2800" i="1" dirty="0">
                <a:ea typeface="思源黑体 CN Normal" panose="020B0400000000000000" pitchFamily="34" charset="-122"/>
              </a:rPr>
              <a:t>A </a:t>
            </a:r>
            <a:r>
              <a:rPr lang="zh-CN" altLang="en-US" sz="2800" dirty="0">
                <a:ea typeface="思源黑体 CN Normal" panose="020B0400000000000000" pitchFamily="34" charset="-122"/>
              </a:rPr>
              <a:t>发生，</a:t>
            </a:r>
            <a:r>
              <a:rPr lang="en-US" altLang="zh-CN" sz="2800" dirty="0">
                <a:ea typeface="思源黑体 CN Normal" panose="020B0400000000000000" pitchFamily="34" charset="-122"/>
              </a:rPr>
              <a:t>0 </a:t>
            </a:r>
            <a:r>
              <a:rPr lang="zh-CN" altLang="en-US" sz="2800" dirty="0">
                <a:ea typeface="思源黑体 CN Normal" panose="020B0400000000000000" pitchFamily="34" charset="-122"/>
              </a:rPr>
              <a:t>代表事件 </a:t>
            </a:r>
            <a:r>
              <a:rPr lang="en-US" altLang="zh-CN" sz="2800" i="1" dirty="0">
                <a:ea typeface="思源黑体 CN Normal" panose="020B0400000000000000" pitchFamily="34" charset="-122"/>
              </a:rPr>
              <a:t>A</a:t>
            </a:r>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不发生，则无论事件 </a:t>
            </a:r>
            <a:r>
              <a:rPr lang="en-US" altLang="zh-CN" sz="2800" i="1" dirty="0">
                <a:ea typeface="思源黑体 CN Normal" panose="020B0400000000000000" pitchFamily="34" charset="-122"/>
              </a:rPr>
              <a:t>A </a:t>
            </a:r>
            <a:r>
              <a:rPr lang="zh-CN" altLang="en-US" sz="2800" dirty="0">
                <a:ea typeface="思源黑体 CN Normal" panose="020B0400000000000000" pitchFamily="34" charset="-122"/>
              </a:rPr>
              <a:t>是什么，都可以把所关心的问题的样本空间和事件类统一写成</a:t>
            </a:r>
            <a:endParaRPr lang="en-US" altLang="zh-CN" sz="2800" dirty="0">
              <a:ea typeface="思源黑体 CN Normal" panose="020B0400000000000000" pitchFamily="34" charset="-122"/>
            </a:endParaRPr>
          </a:p>
        </p:txBody>
      </p:sp>
      <p:pic>
        <p:nvPicPr>
          <p:cNvPr id="25" name="图片 24"/>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24218" t="72183" r="24922"/>
          <a:stretch>
            <a:fillRect/>
          </a:stretch>
        </p:blipFill>
        <p:spPr>
          <a:xfrm>
            <a:off x="2668246" y="3471756"/>
            <a:ext cx="5993349" cy="840754"/>
          </a:xfrm>
          <a:prstGeom prst="rect">
            <a:avLst/>
          </a:prstGeom>
        </p:spPr>
      </p:pic>
      <p:grpSp>
        <p:nvGrpSpPr>
          <p:cNvPr id="26" name="组合 25"/>
          <p:cNvGrpSpPr/>
          <p:nvPr/>
        </p:nvGrpSpPr>
        <p:grpSpPr>
          <a:xfrm>
            <a:off x="1419395" y="4659207"/>
            <a:ext cx="9624457" cy="544005"/>
            <a:chOff x="832352" y="1684445"/>
            <a:chExt cx="6873918" cy="769441"/>
          </a:xfrm>
        </p:grpSpPr>
        <p:grpSp>
          <p:nvGrpSpPr>
            <p:cNvPr id="27" name="组合 26"/>
            <p:cNvGrpSpPr/>
            <p:nvPr/>
          </p:nvGrpSpPr>
          <p:grpSpPr>
            <a:xfrm>
              <a:off x="832352" y="1684445"/>
              <a:ext cx="6558490" cy="769441"/>
              <a:chOff x="832352" y="1684445"/>
              <a:chExt cx="6558490" cy="769441"/>
            </a:xfrm>
          </p:grpSpPr>
          <p:sp>
            <p:nvSpPr>
              <p:cNvPr id="29" name="矩形 28"/>
              <p:cNvSpPr/>
              <p:nvPr/>
            </p:nvSpPr>
            <p:spPr>
              <a:xfrm>
                <a:off x="873627" y="1684445"/>
                <a:ext cx="6517215"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0" name="矩形 2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8" name="矩形 27"/>
            <p:cNvSpPr/>
            <p:nvPr/>
          </p:nvSpPr>
          <p:spPr>
            <a:xfrm>
              <a:off x="965756" y="1708668"/>
              <a:ext cx="6740514" cy="740043"/>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可用伯努利概率空间描述此类随机现象的概率分布问题</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23" name="灯片编号占位符 22"/>
          <p:cNvSpPr>
            <a:spLocks noGrp="1"/>
          </p:cNvSpPr>
          <p:nvPr>
            <p:ph type="sldNum" sz="quarter" idx="12"/>
          </p:nvPr>
        </p:nvSpPr>
        <p:spPr/>
        <p:txBody>
          <a:bodyPr/>
          <a:lstStyle/>
          <a:p>
            <a:fld id="{5FD308DF-D0D6-41CA-8E01-1A1CE80A10EE}" type="slidenum">
              <a:rPr lang="zh-CN" altLang="en-US" smtClean="0"/>
              <a:t>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16322" y="1136576"/>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2.3.4</a:t>
              </a:r>
              <a:r>
                <a:rPr lang="zh-CN" altLang="en-US" sz="2400" dirty="0">
                  <a:solidFill>
                    <a:srgbClr val="004EA2"/>
                  </a:solidFill>
                  <a:ea typeface="思源黑体 CN Bold" panose="020B0800000000000000" pitchFamily="34" charset="-122"/>
                </a:rPr>
                <a:t> </a:t>
              </a:r>
              <a:endParaRPr lang="en-US" altLang="zh-CN" sz="24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668862" y="1619245"/>
                <a:ext cx="6794688" cy="565604"/>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投掷一枚硬币，求随机变量</a:t>
                </a:r>
                <a14:m>
                  <m:oMath xmlns:m="http://schemas.openxmlformats.org/officeDocument/2006/math">
                    <m:r>
                      <a:rPr lang="zh-CN" altLang="en-US" sz="2800" b="1">
                        <a:latin typeface="Cambria Math" panose="02040503050406030204"/>
                      </a:rPr>
                      <m:t>𝜉</m:t>
                    </m:r>
                  </m:oMath>
                </a14:m>
                <a:r>
                  <a:rPr lang="zh-CN" altLang="en-US" sz="2800" dirty="0">
                    <a:latin typeface="思源黑体 CN Normal" panose="020B0400000000000000" pitchFamily="34" charset="-122"/>
                    <a:ea typeface="思源黑体 CN Normal" panose="020B0400000000000000" pitchFamily="34" charset="-122"/>
                  </a:rPr>
                  <a:t>的密度矩阵．</a:t>
                </a:r>
              </a:p>
            </p:txBody>
          </p:sp>
        </mc:Choice>
        <mc:Fallback xmlns="">
          <p:sp>
            <p:nvSpPr>
              <p:cNvPr id="7" name="矩形 6"/>
              <p:cNvSpPr>
                <a:spLocks noRot="1" noChangeAspect="1" noMove="1" noResize="1" noEditPoints="1" noAdjustHandles="1" noChangeArrowheads="1" noChangeShapeType="1" noTextEdit="1"/>
              </p:cNvSpPr>
              <p:nvPr/>
            </p:nvSpPr>
            <p:spPr>
              <a:xfrm>
                <a:off x="1668862" y="1619245"/>
                <a:ext cx="6794688" cy="565604"/>
              </a:xfrm>
              <a:prstGeom prst="rect">
                <a:avLst/>
              </a:prstGeom>
              <a:blipFill rotWithShape="1">
                <a:blip r:embed="rId3"/>
                <a:stretch>
                  <a:fillRect l="-1" t="-111" r="4" b="79"/>
                </a:stretch>
              </a:blipFill>
              <a:ln w="57150">
                <a:noFill/>
              </a:ln>
            </p:spPr>
            <p:txBody>
              <a:bodyPr/>
              <a:lstStyle/>
              <a:p>
                <a:r>
                  <a:rPr lang="zh-CN" altLang="en-US">
                    <a:noFill/>
                  </a:rPr>
                  <a:t> </a:t>
                </a:r>
              </a:p>
            </p:txBody>
          </p:sp>
        </mc:Fallback>
      </mc:AlternateContent>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6726" t="30508" b="26921"/>
          <a:stretch>
            <a:fillRect/>
          </a:stretch>
        </p:blipFill>
        <p:spPr>
          <a:xfrm>
            <a:off x="2917286" y="2250614"/>
            <a:ext cx="4297839" cy="1157855"/>
          </a:xfrm>
          <a:prstGeom prst="rect">
            <a:avLst/>
          </a:prstGeom>
          <a:ln>
            <a:noFill/>
          </a:ln>
          <a:effectLst/>
        </p:spPr>
      </p:pic>
      <p:sp>
        <p:nvSpPr>
          <p:cNvPr id="11" name="矩形 10"/>
          <p:cNvSpPr/>
          <p:nvPr/>
        </p:nvSpPr>
        <p:spPr>
          <a:xfrm>
            <a:off x="1651034" y="3538541"/>
            <a:ext cx="8767051" cy="25721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1691994" y="3492732"/>
                <a:ext cx="8726091" cy="1082412"/>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显然，</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t>的值域中只有两个数</a:t>
                </a:r>
                <a:r>
                  <a:rPr lang="en-US" altLang="zh-CN" sz="2800" dirty="0"/>
                  <a:t>0</a:t>
                </a:r>
                <a:r>
                  <a:rPr lang="zh-CN" altLang="en-US" sz="2800" dirty="0"/>
                  <a:t>和</a:t>
                </a:r>
                <a:r>
                  <a:rPr lang="en-US" altLang="zh-CN" sz="2800" dirty="0"/>
                  <a:t>1</a:t>
                </a:r>
                <a:r>
                  <a:rPr lang="zh-CN" altLang="en-US" sz="2800" dirty="0"/>
                  <a:t>，所以它是离散</a:t>
                </a:r>
              </a:p>
              <a:p>
                <a:pPr>
                  <a:lnSpc>
                    <a:spcPct val="120000"/>
                  </a:lnSpc>
                </a:pPr>
                <a:r>
                  <a:rPr lang="zh-CN" altLang="en-US" sz="2800" dirty="0"/>
                  <a:t>型随机变量，其密度矩阵为</a:t>
                </a:r>
              </a:p>
            </p:txBody>
          </p:sp>
        </mc:Choice>
        <mc:Fallback xmlns="">
          <p:sp>
            <p:nvSpPr>
              <p:cNvPr id="13" name="矩形 12"/>
              <p:cNvSpPr>
                <a:spLocks noRot="1" noChangeAspect="1" noMove="1" noResize="1" noEditPoints="1" noAdjustHandles="1" noChangeArrowheads="1" noChangeShapeType="1" noTextEdit="1"/>
              </p:cNvSpPr>
              <p:nvPr/>
            </p:nvSpPr>
            <p:spPr>
              <a:xfrm>
                <a:off x="1691994" y="3492732"/>
                <a:ext cx="8726091" cy="1082412"/>
              </a:xfrm>
              <a:prstGeom prst="rect">
                <a:avLst/>
              </a:prstGeom>
              <a:blipFill rotWithShape="1">
                <a:blip r:embed="rId6"/>
                <a:stretch>
                  <a:fillRect l="-4" t="-21" r="3" b="56"/>
                </a:stretch>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Lst>
          </a:blip>
          <a:srcRect l="26601" t="49403" r="29228"/>
          <a:stretch>
            <a:fillRect/>
          </a:stretch>
        </p:blipFill>
        <p:spPr>
          <a:xfrm>
            <a:off x="3892095" y="4620953"/>
            <a:ext cx="4325183" cy="1359168"/>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20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9"/>
              <p:cNvSpPr/>
              <p:nvPr/>
            </p:nvSpPr>
            <p:spPr>
              <a:xfrm>
                <a:off x="1791685" y="1670110"/>
                <a:ext cx="6666253" cy="565348"/>
              </a:xfrm>
              <a:prstGeom prst="rect">
                <a:avLst/>
              </a:prstGeom>
            </p:spPr>
            <p:txBody>
              <a:bodyPr wrap="square">
                <a:spAutoFit/>
              </a:bodyPr>
              <a:lstStyle/>
              <a:p>
                <a:pPr>
                  <a:lnSpc>
                    <a:spcPct val="120000"/>
                  </a:lnSpc>
                </a:pPr>
                <a:r>
                  <a:rPr lang="zh-CN" altLang="en-US" sz="2800" dirty="0"/>
                  <a:t>一般地，如果</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t>的密度矩阵为</a:t>
                </a:r>
              </a:p>
            </p:txBody>
          </p:sp>
        </mc:Choice>
        <mc:Fallback xmlns="">
          <p:sp>
            <p:nvSpPr>
              <p:cNvPr id="10" name="矩形 9"/>
              <p:cNvSpPr>
                <a:spLocks noRot="1" noChangeAspect="1" noMove="1" noResize="1" noEditPoints="1" noAdjustHandles="1" noChangeArrowheads="1" noChangeShapeType="1" noTextEdit="1"/>
              </p:cNvSpPr>
              <p:nvPr/>
            </p:nvSpPr>
            <p:spPr>
              <a:xfrm>
                <a:off x="1791685" y="1670110"/>
                <a:ext cx="6666253" cy="565348"/>
              </a:xfrm>
              <a:prstGeom prst="rect">
                <a:avLst/>
              </a:prstGeom>
              <a:blipFill rotWithShape="1">
                <a:blip r:embed="rId3"/>
                <a:stretch>
                  <a:fillRect l="-5" t="-11" r="6" b="46"/>
                </a:stretch>
              </a:blipFill>
            </p:spPr>
            <p:txBody>
              <a:bodyPr/>
              <a:lstStyle/>
              <a:p>
                <a:r>
                  <a:rPr lang="zh-CN" altLang="en-US">
                    <a:noFill/>
                  </a:rPr>
                  <a:t> </a:t>
                </a:r>
              </a:p>
            </p:txBody>
          </p:sp>
        </mc:Fallback>
      </mc:AlternateContent>
      <p:pic>
        <p:nvPicPr>
          <p:cNvPr id="12" name="图片 11"/>
          <p:cNvPicPr>
            <a:picLocks noChangeAspect="1"/>
          </p:cNvPicPr>
          <p:nvPr/>
        </p:nvPicPr>
        <p:blipFill rotWithShape="1">
          <a:blip r:embed="rId4">
            <a:clrChange>
              <a:clrFrom>
                <a:srgbClr val="FFFFFF"/>
              </a:clrFrom>
              <a:clrTo>
                <a:srgbClr val="FFFFFF">
                  <a:alpha val="0"/>
                </a:srgbClr>
              </a:clrTo>
            </a:clrChange>
          </a:blip>
          <a:srcRect l="44936" t="28705" r="34037" b="37062"/>
          <a:stretch>
            <a:fillRect/>
          </a:stretch>
        </p:blipFill>
        <p:spPr>
          <a:xfrm>
            <a:off x="4690735" y="2482837"/>
            <a:ext cx="2557558" cy="1443374"/>
          </a:xfrm>
          <a:prstGeom prst="rect">
            <a:avLst/>
          </a:prstGeom>
          <a:ln>
            <a:noFill/>
          </a:ln>
          <a:effectLst/>
        </p:spPr>
      </p:pic>
      <mc:AlternateContent xmlns:mc="http://schemas.openxmlformats.org/markup-compatibility/2006" xmlns:a14="http://schemas.microsoft.com/office/drawing/2010/main">
        <mc:Choice Requires="a14">
          <p:sp>
            <p:nvSpPr>
              <p:cNvPr id="13" name="矩形 12"/>
              <p:cNvSpPr/>
              <p:nvPr/>
            </p:nvSpPr>
            <p:spPr>
              <a:xfrm>
                <a:off x="1791685" y="4339869"/>
                <a:ext cx="8924637" cy="565348"/>
              </a:xfrm>
              <a:prstGeom prst="rect">
                <a:avLst/>
              </a:prstGeom>
            </p:spPr>
            <p:txBody>
              <a:bodyPr wrap="square">
                <a:spAutoFit/>
              </a:bodyPr>
              <a:lstStyle/>
              <a:p>
                <a:pPr>
                  <a:lnSpc>
                    <a:spcPct val="120000"/>
                  </a:lnSpc>
                </a:pPr>
                <a:r>
                  <a:rPr lang="zh-CN" altLang="en-US" sz="2800" dirty="0"/>
                  <a:t>就称它所对应的分布为</a:t>
                </a:r>
                <a:r>
                  <a:rPr lang="zh-CN" altLang="en-US" sz="2800" dirty="0">
                    <a:solidFill>
                      <a:srgbClr val="004EA2"/>
                    </a:solidFill>
                  </a:rPr>
                  <a:t>两点分布</a:t>
                </a:r>
                <a:r>
                  <a:rPr lang="zh-CN" altLang="en-US" sz="2800" dirty="0"/>
                  <a:t>，称</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solidFill>
                      <a:srgbClr val="004EA2"/>
                    </a:solidFill>
                  </a:rPr>
                  <a:t>服从两点分布</a:t>
                </a:r>
                <a:r>
                  <a:rPr lang="zh-CN" altLang="en-US" sz="2800" dirty="0"/>
                  <a:t>．</a:t>
                </a:r>
              </a:p>
            </p:txBody>
          </p:sp>
        </mc:Choice>
        <mc:Fallback xmlns="">
          <p:sp>
            <p:nvSpPr>
              <p:cNvPr id="13" name="矩形 12"/>
              <p:cNvSpPr>
                <a:spLocks noRot="1" noChangeAspect="1" noMove="1" noResize="1" noEditPoints="1" noAdjustHandles="1" noChangeArrowheads="1" noChangeShapeType="1" noTextEdit="1"/>
              </p:cNvSpPr>
              <p:nvPr/>
            </p:nvSpPr>
            <p:spPr>
              <a:xfrm>
                <a:off x="1791685" y="4339869"/>
                <a:ext cx="8924637" cy="565348"/>
              </a:xfrm>
              <a:prstGeom prst="rect">
                <a:avLst/>
              </a:prstGeom>
              <a:blipFill rotWithShape="1">
                <a:blip r:embed="rId5"/>
                <a:stretch>
                  <a:fillRect l="-4" t="-49" r="1" b="84"/>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21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4">
            <a:clrChange>
              <a:clrFrom>
                <a:srgbClr val="FFFFFF"/>
              </a:clrFrom>
              <a:clrTo>
                <a:srgbClr val="FFFFFF">
                  <a:alpha val="0"/>
                </a:srgbClr>
              </a:clrTo>
            </a:clrChange>
          </a:blip>
          <a:srcRect l="40169" t="16241" r="38447" b="43895"/>
          <a:stretch>
            <a:fillRect/>
          </a:stretch>
        </p:blipFill>
        <p:spPr>
          <a:xfrm>
            <a:off x="4542069" y="2371093"/>
            <a:ext cx="1969438" cy="1033403"/>
          </a:xfrm>
          <a:prstGeom prst="rect">
            <a:avLst/>
          </a:prstGeom>
          <a:ln>
            <a:noFill/>
          </a:ln>
          <a:effectLst/>
        </p:spPr>
      </p:pic>
      <p:sp>
        <p:nvSpPr>
          <p:cNvPr id="10" name="矩形 9"/>
          <p:cNvSpPr/>
          <p:nvPr/>
        </p:nvSpPr>
        <p:spPr>
          <a:xfrm>
            <a:off x="1654125" y="3923920"/>
            <a:ext cx="9002724" cy="1082412"/>
          </a:xfrm>
          <a:prstGeom prst="rect">
            <a:avLst/>
          </a:prstGeom>
        </p:spPr>
        <p:txBody>
          <a:bodyPr wrap="square">
            <a:spAutoFit/>
          </a:bodyPr>
          <a:lstStyle/>
          <a:p>
            <a:pPr>
              <a:lnSpc>
                <a:spcPct val="120000"/>
              </a:lnSpc>
            </a:pPr>
            <a:r>
              <a:rPr lang="zh-CN" altLang="en-US" sz="2800" dirty="0"/>
              <a:t> 就称它所对应的分布为</a:t>
            </a:r>
            <a:r>
              <a:rPr lang="zh-CN" altLang="en-US" sz="2800" dirty="0">
                <a:solidFill>
                  <a:srgbClr val="004EA2"/>
                </a:solidFill>
              </a:rPr>
              <a:t>单点分布</a:t>
            </a:r>
            <a:r>
              <a:rPr lang="zh-CN" altLang="en-US" sz="2800" dirty="0"/>
              <a:t>或</a:t>
            </a:r>
            <a:r>
              <a:rPr lang="zh-CN" altLang="en-US" sz="2800" dirty="0">
                <a:solidFill>
                  <a:srgbClr val="004EA2"/>
                </a:solidFill>
              </a:rPr>
              <a:t>退化分布</a:t>
            </a:r>
            <a:r>
              <a:rPr lang="zh-CN" altLang="en-US" sz="2800" dirty="0"/>
              <a:t>，称𝜉</a:t>
            </a:r>
            <a:r>
              <a:rPr lang="zh-CN" altLang="en-US" sz="2800" dirty="0">
                <a:solidFill>
                  <a:srgbClr val="004EA2"/>
                </a:solidFill>
              </a:rPr>
              <a:t>服从单点分布</a:t>
            </a:r>
            <a:r>
              <a:rPr lang="en-US" altLang="zh-CN" sz="2800" dirty="0"/>
              <a:t>.</a:t>
            </a:r>
            <a:endParaRPr lang="zh-CN" altLang="en-US" sz="28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22</a:t>
            </a:fld>
            <a:endParaRPr lang="zh-CN" altLang="en-US"/>
          </a:p>
        </p:txBody>
      </p:sp>
      <p:sp>
        <p:nvSpPr>
          <p:cNvPr id="9" name="矩形 8"/>
          <p:cNvSpPr/>
          <p:nvPr/>
        </p:nvSpPr>
        <p:spPr>
          <a:xfrm>
            <a:off x="1654125" y="1328449"/>
            <a:ext cx="6096000" cy="523220"/>
          </a:xfrm>
          <a:prstGeom prst="rect">
            <a:avLst/>
          </a:prstGeom>
        </p:spPr>
        <p:txBody>
          <a:bodyPr>
            <a:spAutoFit/>
          </a:bodyPr>
          <a:lstStyle/>
          <a:p>
            <a:r>
              <a:rPr lang="zh-CN" altLang="en-US" sz="2800" dirty="0"/>
              <a:t>如果𝜉的密度矩阵为</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0654" y="1121209"/>
            <a:ext cx="9009551" cy="2138888"/>
            <a:chOff x="832352" y="1684445"/>
            <a:chExt cx="7125397" cy="769441"/>
          </a:xfrm>
        </p:grpSpPr>
        <p:grpSp>
          <p:nvGrpSpPr>
            <p:cNvPr id="3" name="组合 2"/>
            <p:cNvGrpSpPr/>
            <p:nvPr/>
          </p:nvGrpSpPr>
          <p:grpSpPr>
            <a:xfrm>
              <a:off x="832352" y="1684445"/>
              <a:ext cx="7125397" cy="769441"/>
              <a:chOff x="832352" y="1684445"/>
              <a:chExt cx="7125397" cy="769441"/>
            </a:xfrm>
          </p:grpSpPr>
          <p:sp>
            <p:nvSpPr>
              <p:cNvPr id="5" name="矩形 4"/>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895398" y="1706894"/>
              <a:ext cx="6740514" cy="188223"/>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对于离散型随机变量</a:t>
              </a:r>
              <a:r>
                <a:rPr lang="zh-CN" altLang="en-US" sz="2800" dirty="0"/>
                <a:t>𝜉</a:t>
              </a:r>
              <a:r>
                <a:rPr lang="zh-CN" altLang="en-US" sz="2800" dirty="0">
                  <a:latin typeface="思源黑体 CN Normal" panose="020B0400000000000000" pitchFamily="34" charset="-122"/>
                  <a:ea typeface="思源黑体 CN Normal" panose="020B0400000000000000" pitchFamily="34" charset="-122"/>
                </a:rPr>
                <a:t>，不难验证其分布函数为</a:t>
              </a:r>
            </a:p>
          </p:txBody>
        </p:sp>
      </p:grpSp>
      <p:pic>
        <p:nvPicPr>
          <p:cNvPr id="7" name="图片 6"/>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Effect>
                      <a14:sharpenSoften amount="50000"/>
                    </a14:imgEffect>
                  </a14:imgLayer>
                </a14:imgProps>
              </a:ext>
            </a:extLst>
          </a:blip>
          <a:srcRect l="24527" t="63694" r="12778"/>
          <a:stretch>
            <a:fillRect/>
          </a:stretch>
        </p:blipFill>
        <p:spPr>
          <a:xfrm>
            <a:off x="3106830" y="1760508"/>
            <a:ext cx="5147328" cy="879236"/>
          </a:xfrm>
          <a:prstGeom prst="rect">
            <a:avLst/>
          </a:prstGeom>
          <a:ln>
            <a:noFill/>
          </a:ln>
          <a:effectLst/>
        </p:spPr>
      </p:pic>
      <p:sp>
        <p:nvSpPr>
          <p:cNvPr id="9" name="矩形 8"/>
          <p:cNvSpPr/>
          <p:nvPr/>
        </p:nvSpPr>
        <p:spPr>
          <a:xfrm>
            <a:off x="1665070" y="2695777"/>
            <a:ext cx="6740514" cy="523220"/>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离散型分布函数由密度唯一确定．</a:t>
            </a:r>
          </a:p>
        </p:txBody>
      </p:sp>
      <p:grpSp>
        <p:nvGrpSpPr>
          <p:cNvPr id="14" name="组合 13"/>
          <p:cNvGrpSpPr/>
          <p:nvPr/>
        </p:nvGrpSpPr>
        <p:grpSpPr>
          <a:xfrm>
            <a:off x="2297151" y="3260097"/>
            <a:ext cx="7169634" cy="2829754"/>
            <a:chOff x="1475969" y="3352800"/>
            <a:chExt cx="5696869" cy="1651070"/>
          </a:xfrm>
        </p:grpSpPr>
        <p:pic>
          <p:nvPicPr>
            <p:cNvPr id="11" name="图片 10"/>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18" t="18929" r="5861" b="34917"/>
            <a:stretch>
              <a:fillRect/>
            </a:stretch>
          </p:blipFill>
          <p:spPr>
            <a:xfrm>
              <a:off x="1475969" y="3352800"/>
              <a:ext cx="5382031" cy="1359319"/>
            </a:xfrm>
            <a:prstGeom prst="rect">
              <a:avLst/>
            </a:prstGeom>
            <a:ln>
              <a:noFill/>
            </a:ln>
            <a:effectLst/>
          </p:spPr>
        </p:pic>
        <p:sp>
          <p:nvSpPr>
            <p:cNvPr id="12" name="矩形 11"/>
            <p:cNvSpPr/>
            <p:nvPr/>
          </p:nvSpPr>
          <p:spPr>
            <a:xfrm>
              <a:off x="1808723" y="4602863"/>
              <a:ext cx="1403702" cy="401007"/>
            </a:xfrm>
            <a:prstGeom prst="rect">
              <a:avLst/>
            </a:prstGeom>
          </p:spPr>
          <p:txBody>
            <a:bodyPr wrap="square">
              <a:spAutoFit/>
            </a:bodyPr>
            <a:lstStyle/>
            <a:p>
              <a:pPr>
                <a:lnSpc>
                  <a:spcPct val="120000"/>
                </a:lnSpc>
              </a:pPr>
              <a:r>
                <a:rPr lang="en-US" altLang="zh-CN" dirty="0"/>
                <a:t>(</a:t>
              </a:r>
              <a:r>
                <a:rPr lang="en-US" altLang="zh-CN" i="1" dirty="0"/>
                <a:t>a</a:t>
              </a:r>
              <a:r>
                <a:rPr lang="en-US" altLang="zh-CN" dirty="0"/>
                <a:t>)</a:t>
              </a:r>
              <a:r>
                <a:rPr lang="zh-CN" altLang="en-US" dirty="0"/>
                <a:t>密度图像</a:t>
              </a:r>
            </a:p>
          </p:txBody>
        </p:sp>
        <p:sp>
          <p:nvSpPr>
            <p:cNvPr id="13" name="矩形 12"/>
            <p:cNvSpPr/>
            <p:nvPr/>
          </p:nvSpPr>
          <p:spPr>
            <a:xfrm>
              <a:off x="5019161" y="4511615"/>
              <a:ext cx="2153677" cy="401007"/>
            </a:xfrm>
            <a:prstGeom prst="rect">
              <a:avLst/>
            </a:prstGeom>
          </p:spPr>
          <p:txBody>
            <a:bodyPr wrap="square">
              <a:spAutoFit/>
            </a:bodyPr>
            <a:lstStyle/>
            <a:p>
              <a:pPr>
                <a:lnSpc>
                  <a:spcPct val="120000"/>
                </a:lnSpc>
              </a:pPr>
              <a:r>
                <a:rPr lang="en-US" altLang="zh-CN" dirty="0"/>
                <a:t>(</a:t>
              </a:r>
              <a:r>
                <a:rPr lang="en-US" altLang="zh-CN" i="1" dirty="0"/>
                <a:t>b</a:t>
              </a:r>
              <a:r>
                <a:rPr lang="en-US" altLang="zh-CN" dirty="0"/>
                <a:t>)</a:t>
              </a:r>
              <a:r>
                <a:rPr lang="zh-CN" altLang="en-US" dirty="0"/>
                <a:t>分布函数图象</a:t>
              </a:r>
            </a:p>
          </p:txBody>
        </p:sp>
      </p:grpSp>
      <p:sp>
        <p:nvSpPr>
          <p:cNvPr id="15" name="矩形 14"/>
          <p:cNvSpPr/>
          <p:nvPr/>
        </p:nvSpPr>
        <p:spPr>
          <a:xfrm>
            <a:off x="1806498" y="5813565"/>
            <a:ext cx="7660287" cy="497765"/>
          </a:xfrm>
          <a:prstGeom prst="rect">
            <a:avLst/>
          </a:prstGeom>
        </p:spPr>
        <p:txBody>
          <a:bodyPr wrap="square">
            <a:spAutoFit/>
          </a:bodyPr>
          <a:lstStyle/>
          <a:p>
            <a:pPr algn="ctr">
              <a:lnSpc>
                <a:spcPct val="120000"/>
              </a:lnSpc>
            </a:pPr>
            <a:r>
              <a:rPr lang="zh-CN" altLang="en-US" sz="2400" dirty="0"/>
              <a:t>图</a:t>
            </a:r>
            <a:r>
              <a:rPr lang="en-US" altLang="zh-CN" sz="2400" dirty="0"/>
              <a:t>2.7: </a:t>
            </a:r>
            <a:r>
              <a:rPr lang="zh-CN" altLang="en-US" sz="2400" dirty="0"/>
              <a:t>离散型随机变量的密度函数与分布函数</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23</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8423" y="1142183"/>
            <a:ext cx="3719636" cy="531946"/>
            <a:chOff x="1053632" y="1397127"/>
            <a:chExt cx="3719636" cy="531946"/>
          </a:xfrm>
        </p:grpSpPr>
        <p:sp>
          <p:nvSpPr>
            <p:cNvPr id="3" name="矩形 2"/>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a:t>
              </a:r>
              <a:r>
                <a:rPr lang="en-US" altLang="zh-CN" sz="2800" dirty="0">
                  <a:solidFill>
                    <a:srgbClr val="004EA2"/>
                  </a:solidFill>
                  <a:ea typeface="思源黑体 CN Bold" panose="020B0800000000000000" pitchFamily="34" charset="-122"/>
                </a:rPr>
                <a:t>2.8</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053632" y="1397127"/>
              <a:ext cx="428587" cy="424183"/>
              <a:chOff x="1053632" y="1397127"/>
              <a:chExt cx="428587" cy="424183"/>
            </a:xfrm>
          </p:grpSpPr>
          <p:sp>
            <p:nvSpPr>
              <p:cNvPr id="5" name="矩形 4"/>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09134" y="1448225"/>
                <a:ext cx="373085" cy="373085"/>
                <a:chOff x="1109134" y="1448225"/>
                <a:chExt cx="373085" cy="373085"/>
              </a:xfrm>
            </p:grpSpPr>
            <p:sp>
              <p:nvSpPr>
                <p:cNvPr id="7" name="矩形 6"/>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sp>
        <p:nvSpPr>
          <p:cNvPr id="9" name="矩形 8"/>
          <p:cNvSpPr/>
          <p:nvPr/>
        </p:nvSpPr>
        <p:spPr>
          <a:xfrm>
            <a:off x="1591765" y="1762717"/>
            <a:ext cx="3736294" cy="564835"/>
          </a:xfrm>
          <a:prstGeom prst="rect">
            <a:avLst/>
          </a:prstGeom>
        </p:spPr>
        <p:txBody>
          <a:bodyPr wrap="square">
            <a:spAutoFit/>
          </a:bodyPr>
          <a:lstStyle/>
          <a:p>
            <a:pPr>
              <a:lnSpc>
                <a:spcPct val="120000"/>
              </a:lnSpc>
            </a:pPr>
            <a:r>
              <a:rPr lang="zh-CN" altLang="en-US" sz="2800" dirty="0"/>
              <a:t>若𝜉的密度矩阵为</a:t>
            </a:r>
          </a:p>
        </p:txBody>
      </p:sp>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30210" t="26385" r="29469" b="27299"/>
          <a:stretch>
            <a:fillRect/>
          </a:stretch>
        </p:blipFill>
        <p:spPr>
          <a:xfrm>
            <a:off x="4032857" y="2363205"/>
            <a:ext cx="3736294" cy="1566538"/>
          </a:xfrm>
          <a:prstGeom prst="rect">
            <a:avLst/>
          </a:prstGeom>
          <a:ln>
            <a:noFill/>
          </a:ln>
          <a:effectLst/>
        </p:spPr>
      </p:pic>
      <p:sp>
        <p:nvSpPr>
          <p:cNvPr id="12" name="矩形 11"/>
          <p:cNvSpPr/>
          <p:nvPr/>
        </p:nvSpPr>
        <p:spPr>
          <a:xfrm>
            <a:off x="1591765" y="4488898"/>
            <a:ext cx="8840270" cy="13024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rPr>
              <a:t>思考：其观测值的算术平均值随观测次数的增加有什么</a:t>
            </a:r>
            <a:endParaRPr lang="en-US" altLang="zh-CN" sz="2800" dirty="0">
              <a:solidFill>
                <a:schemeClr val="tx1"/>
              </a:solidFill>
            </a:endParaRPr>
          </a:p>
          <a:p>
            <a:r>
              <a:rPr lang="en-US" altLang="zh-CN" sz="2800" dirty="0">
                <a:solidFill>
                  <a:schemeClr val="tx1"/>
                </a:solidFill>
              </a:rPr>
              <a:t>            </a:t>
            </a:r>
            <a:r>
              <a:rPr lang="zh-CN" altLang="en-US" sz="2800" dirty="0">
                <a:solidFill>
                  <a:schemeClr val="tx1"/>
                </a:solidFill>
              </a:rPr>
              <a:t>规律？</a:t>
            </a: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24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4263" y="1150620"/>
            <a:ext cx="9422780" cy="565348"/>
          </a:xfrm>
          <a:prstGeom prst="rect">
            <a:avLst/>
          </a:prstGeom>
        </p:spPr>
        <p:txBody>
          <a:bodyPr wrap="square">
            <a:spAutoFit/>
          </a:bodyPr>
          <a:lstStyle/>
          <a:p>
            <a:pPr>
              <a:lnSpc>
                <a:spcPct val="120000"/>
              </a:lnSpc>
            </a:pPr>
            <a:r>
              <a:rPr lang="zh-CN" altLang="en-US" sz="2800" dirty="0"/>
              <a:t>用</a:t>
            </a:r>
            <a:r>
              <a:rPr lang="en-US" altLang="zh-CN" sz="2800" i="1" dirty="0"/>
              <a:t>k</a:t>
            </a:r>
            <a:r>
              <a:rPr lang="en-US" altLang="zh-CN" sz="2800" i="1" baseline="-25000" dirty="0"/>
              <a:t>m1</a:t>
            </a:r>
            <a:r>
              <a:rPr lang="zh-CN" altLang="en-US" sz="2800" dirty="0"/>
              <a:t>，</a:t>
            </a:r>
            <a:r>
              <a:rPr lang="en-US" altLang="zh-CN" sz="2800" i="1" dirty="0"/>
              <a:t>k</a:t>
            </a:r>
            <a:r>
              <a:rPr lang="en-US" altLang="zh-CN" sz="2800" i="1" baseline="-25000" dirty="0"/>
              <a:t>m2</a:t>
            </a:r>
            <a:r>
              <a:rPr lang="zh-CN" altLang="en-US" sz="2800" dirty="0"/>
              <a:t>和</a:t>
            </a:r>
            <a:r>
              <a:rPr lang="en-US" altLang="zh-CN" sz="2800" i="1" dirty="0"/>
              <a:t>k</a:t>
            </a:r>
            <a:r>
              <a:rPr lang="en-US" altLang="zh-CN" sz="2800" i="1" baseline="-25000" dirty="0"/>
              <a:t>m3</a:t>
            </a:r>
            <a:r>
              <a:rPr lang="zh-CN" altLang="en-US" sz="2800" dirty="0"/>
              <a:t>分别表示观测中等于</a:t>
            </a:r>
            <a:r>
              <a:rPr lang="en-US" altLang="zh-CN" sz="2800" dirty="0"/>
              <a:t>70</a:t>
            </a:r>
            <a:r>
              <a:rPr lang="zh-CN" altLang="en-US" sz="2800" dirty="0"/>
              <a:t>，</a:t>
            </a:r>
            <a:r>
              <a:rPr lang="en-US" altLang="zh-CN" sz="2800" dirty="0"/>
              <a:t>80</a:t>
            </a:r>
            <a:r>
              <a:rPr lang="zh-CN" altLang="en-US" sz="2800" dirty="0"/>
              <a:t>和</a:t>
            </a:r>
            <a:r>
              <a:rPr lang="en-US" altLang="zh-CN" sz="2800" dirty="0"/>
              <a:t>90</a:t>
            </a:r>
            <a:r>
              <a:rPr lang="zh-CN" altLang="en-US" sz="2800" dirty="0"/>
              <a:t>的个数，则</a:t>
            </a:r>
          </a:p>
        </p:txBody>
      </p:sp>
      <p:pic>
        <p:nvPicPr>
          <p:cNvPr id="3" name="图片 2"/>
          <p:cNvPicPr>
            <a:picLocks noChangeAspect="1"/>
          </p:cNvPicPr>
          <p:nvPr/>
        </p:nvPicPr>
        <p:blipFill rotWithShape="1">
          <a:blip r:embed="rId3">
            <a:clrChange>
              <a:clrFrom>
                <a:srgbClr val="FFFFFF"/>
              </a:clrFrom>
              <a:clrTo>
                <a:srgbClr val="FFFFFF">
                  <a:alpha val="0"/>
                </a:srgbClr>
              </a:clrTo>
            </a:clrChange>
          </a:blip>
          <a:srcRect l="12722" t="44267" r="10702"/>
          <a:stretch>
            <a:fillRect/>
          </a:stretch>
        </p:blipFill>
        <p:spPr>
          <a:xfrm>
            <a:off x="2471135" y="1897398"/>
            <a:ext cx="6668186" cy="1286870"/>
          </a:xfrm>
          <a:prstGeom prst="rect">
            <a:avLst/>
          </a:prstGeom>
          <a:ln>
            <a:noFill/>
          </a:ln>
          <a:effectLst/>
        </p:spPr>
      </p:pic>
      <p:sp>
        <p:nvSpPr>
          <p:cNvPr id="8" name="矩形 7"/>
          <p:cNvSpPr/>
          <p:nvPr/>
        </p:nvSpPr>
        <p:spPr>
          <a:xfrm>
            <a:off x="1628077" y="4568213"/>
            <a:ext cx="8787162" cy="565348"/>
          </a:xfrm>
          <a:prstGeom prst="rect">
            <a:avLst/>
          </a:prstGeom>
        </p:spPr>
        <p:txBody>
          <a:bodyPr wrap="square">
            <a:spAutoFit/>
          </a:bodyPr>
          <a:lstStyle/>
          <a:p>
            <a:pPr>
              <a:lnSpc>
                <a:spcPct val="120000"/>
              </a:lnSpc>
            </a:pPr>
            <a:r>
              <a:rPr lang="zh-CN" altLang="en-US" sz="2800" dirty="0"/>
              <a:t>即观测值的算术平均会随着观测次数的增加稳定于</a:t>
            </a:r>
          </a:p>
        </p:txBody>
      </p:sp>
      <p:pic>
        <p:nvPicPr>
          <p:cNvPr id="9" name="图片 8"/>
          <p:cNvPicPr>
            <a:picLocks noChangeAspect="1"/>
          </p:cNvPicPr>
          <p:nvPr/>
        </p:nvPicPr>
        <p:blipFill rotWithShape="1">
          <a:blip r:embed="rId4">
            <a:clrChange>
              <a:clrFrom>
                <a:srgbClr val="FFFFFF"/>
              </a:clrFrom>
              <a:clrTo>
                <a:srgbClr val="FFFFFF">
                  <a:alpha val="0"/>
                </a:srgbClr>
              </a:clrTo>
            </a:clrChange>
          </a:blip>
          <a:srcRect t="45236"/>
          <a:stretch>
            <a:fillRect/>
          </a:stretch>
        </p:blipFill>
        <p:spPr>
          <a:xfrm>
            <a:off x="1628077" y="5284142"/>
            <a:ext cx="8755324" cy="846475"/>
          </a:xfrm>
          <a:prstGeom prst="rect">
            <a:avLst/>
          </a:prstGeom>
          <a:ln>
            <a:noFill/>
          </a:ln>
          <a:effectLst/>
        </p:spPr>
      </p:pic>
      <p:sp>
        <p:nvSpPr>
          <p:cNvPr id="4" name="灯片编号占位符 3"/>
          <p:cNvSpPr>
            <a:spLocks noGrp="1"/>
          </p:cNvSpPr>
          <p:nvPr>
            <p:ph type="sldNum" sz="quarter" idx="12"/>
          </p:nvPr>
        </p:nvSpPr>
        <p:spPr/>
        <p:txBody>
          <a:bodyPr/>
          <a:lstStyle/>
          <a:p>
            <a:fld id="{5FD308DF-D0D6-41CA-8E01-1A1CE80A10EE}" type="slidenum">
              <a:rPr lang="zh-CN" altLang="en-US" smtClean="0"/>
              <a:t>25</a:t>
            </a:fld>
            <a:endParaRPr lang="zh-CN" altLang="en-US"/>
          </a:p>
        </p:txBody>
      </p:sp>
      <p:sp>
        <p:nvSpPr>
          <p:cNvPr id="10" name="矩形 9"/>
          <p:cNvSpPr/>
          <p:nvPr/>
        </p:nvSpPr>
        <p:spPr>
          <a:xfrm>
            <a:off x="2974206" y="3244334"/>
            <a:ext cx="5313146" cy="523220"/>
          </a:xfrm>
          <a:prstGeom prst="rect">
            <a:avLst/>
          </a:prstGeom>
        </p:spPr>
        <p:txBody>
          <a:bodyPr wrap="square">
            <a:spAutoFit/>
          </a:bodyPr>
          <a:lstStyle/>
          <a:p>
            <a:r>
              <a:rPr lang="en-US" altLang="zh-CN" sz="2800" dirty="0"/>
              <a:t>70</a:t>
            </a:r>
            <a:r>
              <a:rPr lang="zh-CN" altLang="en-US" sz="2800" dirty="0"/>
              <a:t>*</a:t>
            </a:r>
            <a:r>
              <a:rPr lang="en-US" altLang="zh-CN" sz="2800" dirty="0"/>
              <a:t>0.5+80</a:t>
            </a:r>
            <a:r>
              <a:rPr lang="zh-CN" altLang="en-US" sz="2800" dirty="0"/>
              <a:t>*</a:t>
            </a:r>
            <a:r>
              <a:rPr lang="en-US" altLang="zh-CN" sz="2800" dirty="0"/>
              <a:t>0.3+90</a:t>
            </a:r>
            <a:r>
              <a:rPr lang="zh-CN" altLang="en-US" sz="2800" dirty="0"/>
              <a:t>*</a:t>
            </a:r>
            <a:r>
              <a:rPr lang="en-US" altLang="zh-CN" sz="2800" dirty="0"/>
              <a:t>0.2=77</a:t>
            </a:r>
            <a:endParaRPr lang="zh-CN" altLang="en-US" sz="2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19811" y="1713195"/>
            <a:ext cx="7259195" cy="1305976"/>
            <a:chOff x="1362565" y="1905903"/>
            <a:chExt cx="7259195" cy="1305976"/>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77283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537638" y="2301216"/>
              <a:ext cx="708412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设𝜉为离散型随机变量，其密度矩阵为</a:t>
              </a:r>
            </a:p>
          </p:txBody>
        </p:sp>
        <p:cxnSp>
          <p:nvCxnSpPr>
            <p:cNvPr id="6" name="直接连接符 5"/>
            <p:cNvCxnSpPr/>
            <p:nvPr/>
          </p:nvCxnSpPr>
          <p:spPr>
            <a:xfrm>
              <a:off x="1913918" y="2334415"/>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1922721" y="1591757"/>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 </a:t>
            </a:r>
            <a:endParaRPr lang="en-US" altLang="zh-CN" sz="28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blip>
          <a:srcRect l="32199" t="13560" r="31993" b="65101"/>
          <a:stretch>
            <a:fillRect/>
          </a:stretch>
        </p:blipFill>
        <p:spPr>
          <a:xfrm>
            <a:off x="3335190" y="2577771"/>
            <a:ext cx="3314624" cy="1184213"/>
          </a:xfrm>
          <a:prstGeom prst="rect">
            <a:avLst/>
          </a:prstGeom>
          <a:ln>
            <a:noFill/>
          </a:ln>
          <a:effectLst/>
        </p:spPr>
      </p:pic>
      <p:grpSp>
        <p:nvGrpSpPr>
          <p:cNvPr id="14" name="组合 13"/>
          <p:cNvGrpSpPr/>
          <p:nvPr/>
        </p:nvGrpSpPr>
        <p:grpSpPr>
          <a:xfrm>
            <a:off x="1415409" y="3377122"/>
            <a:ext cx="4111228" cy="954107"/>
            <a:chOff x="1197819" y="3026231"/>
            <a:chExt cx="3171509" cy="954107"/>
          </a:xfrm>
        </p:grpSpPr>
        <p:pic>
          <p:nvPicPr>
            <p:cNvPr id="11" name="图片 10"/>
            <p:cNvPicPr>
              <a:picLocks noChangeAspect="1"/>
            </p:cNvPicPr>
            <p:nvPr/>
          </p:nvPicPr>
          <p:blipFill rotWithShape="1">
            <a:blip r:embed="rId4">
              <a:clrChange>
                <a:clrFrom>
                  <a:srgbClr val="FFFFFF"/>
                </a:clrFrom>
                <a:clrTo>
                  <a:srgbClr val="FFFFFF">
                    <a:alpha val="0"/>
                  </a:srgbClr>
                </a:clrTo>
              </a:clrChange>
            </a:blip>
            <a:srcRect l="9394" t="35876" r="66289" b="46561"/>
            <a:stretch>
              <a:fillRect/>
            </a:stretch>
          </p:blipFill>
          <p:spPr>
            <a:xfrm>
              <a:off x="1881392" y="3069072"/>
              <a:ext cx="1693292" cy="908113"/>
            </a:xfrm>
            <a:prstGeom prst="rect">
              <a:avLst/>
            </a:prstGeom>
            <a:ln>
              <a:noFill/>
            </a:ln>
            <a:effectLst/>
          </p:spPr>
        </p:pic>
        <p:sp>
          <p:nvSpPr>
            <p:cNvPr id="12" name="矩形 11"/>
            <p:cNvSpPr/>
            <p:nvPr/>
          </p:nvSpPr>
          <p:spPr>
            <a:xfrm>
              <a:off x="1197819" y="3026231"/>
              <a:ext cx="805250"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如果</a:t>
              </a:r>
            </a:p>
          </p:txBody>
        </p:sp>
        <p:sp>
          <p:nvSpPr>
            <p:cNvPr id="13" name="矩形 12"/>
            <p:cNvSpPr/>
            <p:nvPr/>
          </p:nvSpPr>
          <p:spPr>
            <a:xfrm>
              <a:off x="3564078" y="3026231"/>
              <a:ext cx="805250"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就称</a:t>
              </a:r>
            </a:p>
          </p:txBody>
        </p:sp>
      </p:grpSp>
      <p:pic>
        <p:nvPicPr>
          <p:cNvPr id="15" name="图片 14"/>
          <p:cNvPicPr>
            <a:picLocks noChangeAspect="1"/>
          </p:cNvPicPr>
          <p:nvPr/>
        </p:nvPicPr>
        <p:blipFill rotWithShape="1">
          <a:blip r:embed="rId4">
            <a:clrChange>
              <a:clrFrom>
                <a:srgbClr val="FFFFFF"/>
              </a:clrFrom>
              <a:clrTo>
                <a:srgbClr val="FFFFFF">
                  <a:alpha val="0"/>
                </a:srgbClr>
              </a:clrTo>
            </a:clrChange>
          </a:blip>
          <a:srcRect l="36748" t="57212" r="36814" b="22843"/>
          <a:stretch>
            <a:fillRect/>
          </a:stretch>
        </p:blipFill>
        <p:spPr>
          <a:xfrm>
            <a:off x="3862440" y="4041881"/>
            <a:ext cx="2361746" cy="1068196"/>
          </a:xfrm>
          <a:prstGeom prst="rect">
            <a:avLst/>
          </a:prstGeom>
          <a:ln>
            <a:noFill/>
          </a:ln>
          <a:effectLst/>
        </p:spPr>
      </p:pic>
      <p:grpSp>
        <p:nvGrpSpPr>
          <p:cNvPr id="16" name="组合 15"/>
          <p:cNvGrpSpPr/>
          <p:nvPr/>
        </p:nvGrpSpPr>
        <p:grpSpPr>
          <a:xfrm>
            <a:off x="1415409" y="5171438"/>
            <a:ext cx="9412584" cy="1077874"/>
            <a:chOff x="832352" y="1684445"/>
            <a:chExt cx="7125397" cy="786745"/>
          </a:xfrm>
        </p:grpSpPr>
        <p:grpSp>
          <p:nvGrpSpPr>
            <p:cNvPr id="17" name="组合 16"/>
            <p:cNvGrpSpPr/>
            <p:nvPr/>
          </p:nvGrpSpPr>
          <p:grpSpPr>
            <a:xfrm>
              <a:off x="832352" y="1684445"/>
              <a:ext cx="7125397" cy="769441"/>
              <a:chOff x="832352" y="1684445"/>
              <a:chExt cx="7125397" cy="769441"/>
            </a:xfrm>
          </p:grpSpPr>
          <p:sp>
            <p:nvSpPr>
              <p:cNvPr id="19" name="矩形 18"/>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sp>
            <p:nvSpPr>
              <p:cNvPr id="20" name="矩形 1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000"/>
                  </a:lnSpc>
                </a:pPr>
                <a:endParaRPr lang="zh-CN" altLang="en-US" sz="2800"/>
              </a:p>
            </p:txBody>
          </p:sp>
        </p:grpSp>
        <p:sp>
          <p:nvSpPr>
            <p:cNvPr id="18" name="矩形 17"/>
            <p:cNvSpPr/>
            <p:nvPr/>
          </p:nvSpPr>
          <p:spPr>
            <a:xfrm>
              <a:off x="965756" y="1686188"/>
              <a:ext cx="6740514" cy="785002"/>
            </a:xfrm>
            <a:prstGeom prst="rect">
              <a:avLst/>
            </a:prstGeom>
            <a:noFill/>
            <a:ln w="57150">
              <a:noFill/>
            </a:ln>
          </p:spPr>
          <p:txBody>
            <a:bodyPr wrap="square" anchor="ctr" anchorCtr="0">
              <a:spAutoFit/>
            </a:bodyPr>
            <a:lstStyle/>
            <a:p>
              <a:pPr>
                <a:lnSpc>
                  <a:spcPts val="4000"/>
                </a:lnSpc>
              </a:pPr>
              <a:r>
                <a:rPr lang="zh-CN" altLang="en-US" sz="2800" dirty="0">
                  <a:latin typeface="思源黑体 CN Normal" panose="020B0400000000000000" pitchFamily="34" charset="-122"/>
                  <a:ea typeface="思源黑体 CN Normal" panose="020B0400000000000000" pitchFamily="34" charset="-122"/>
                </a:rPr>
                <a:t>为</a:t>
              </a:r>
              <a:r>
                <a:rPr lang="zh-CN" altLang="en-US" sz="2800" dirty="0">
                  <a:solidFill>
                    <a:prstClr val="black"/>
                  </a:solidFill>
                  <a:ea typeface="思源黑体 CN Normal" panose="020B0400000000000000" pitchFamily="34" charset="-122"/>
                </a:rPr>
                <a:t>𝜉</a:t>
              </a:r>
              <a:r>
                <a:rPr lang="zh-CN" altLang="en-US" sz="2800" dirty="0">
                  <a:latin typeface="思源黑体 CN Normal" panose="020B0400000000000000" pitchFamily="34" charset="-122"/>
                  <a:ea typeface="思源黑体 CN Normal" panose="020B0400000000000000" pitchFamily="34" charset="-122"/>
                </a:rPr>
                <a:t>（或其分布）的</a:t>
              </a:r>
              <a:r>
                <a:rPr lang="zh-CN" altLang="en-US" sz="2800" dirty="0">
                  <a:solidFill>
                    <a:srgbClr val="004EA2"/>
                  </a:solidFill>
                  <a:latin typeface="思源黑体 CN Normal" panose="020B0400000000000000" pitchFamily="34" charset="-122"/>
                  <a:ea typeface="思源黑体 CN Normal" panose="020B0400000000000000" pitchFamily="34" charset="-122"/>
                </a:rPr>
                <a:t>数学期望</a:t>
              </a:r>
              <a:r>
                <a:rPr lang="zh-CN" altLang="en-US" sz="2800" dirty="0">
                  <a:latin typeface="思源黑体 CN Normal" panose="020B0400000000000000" pitchFamily="34" charset="-122"/>
                  <a:ea typeface="思源黑体 CN Normal" panose="020B0400000000000000" pitchFamily="34" charset="-122"/>
                </a:rPr>
                <a:t>，又称为</a:t>
              </a:r>
              <a:r>
                <a:rPr lang="zh-CN" altLang="en-US" sz="2800" dirty="0">
                  <a:solidFill>
                    <a:srgbClr val="004EA2"/>
                  </a:solidFill>
                  <a:latin typeface="思源黑体 CN Normal" panose="020B0400000000000000" pitchFamily="34" charset="-122"/>
                  <a:ea typeface="思源黑体 CN Normal" panose="020B0400000000000000" pitchFamily="34" charset="-122"/>
                </a:rPr>
                <a:t>均值；</a:t>
              </a:r>
              <a:r>
                <a:rPr lang="zh-CN" altLang="en-US" sz="2800" dirty="0">
                  <a:latin typeface="思源黑体 CN Normal" panose="020B0400000000000000" pitchFamily="34" charset="-122"/>
                  <a:ea typeface="思源黑体 CN Normal" panose="020B0400000000000000" pitchFamily="34" charset="-122"/>
                </a:rPr>
                <a:t>否则称</a:t>
              </a:r>
              <a:r>
                <a:rPr lang="zh-CN" altLang="en-US" sz="2800" dirty="0">
                  <a:solidFill>
                    <a:prstClr val="black"/>
                  </a:solidFill>
                  <a:ea typeface="思源黑体 CN Normal" panose="020B0400000000000000" pitchFamily="34" charset="-122"/>
                </a:rPr>
                <a:t>𝜉</a:t>
              </a:r>
              <a:r>
                <a:rPr lang="zh-CN" altLang="en-US" sz="2800" dirty="0">
                  <a:latin typeface="思源黑体 CN Normal" panose="020B0400000000000000" pitchFamily="34" charset="-122"/>
                  <a:ea typeface="思源黑体 CN Normal" panose="020B0400000000000000" pitchFamily="34" charset="-122"/>
                </a:rPr>
                <a:t>的</a:t>
              </a:r>
              <a:r>
                <a:rPr lang="zh-CN" altLang="en-US" sz="2800" dirty="0">
                  <a:solidFill>
                    <a:srgbClr val="004EA2"/>
                  </a:solidFill>
                  <a:latin typeface="思源黑体 CN Normal" panose="020B0400000000000000" pitchFamily="34" charset="-122"/>
                  <a:ea typeface="思源黑体 CN Normal" panose="020B0400000000000000" pitchFamily="34" charset="-122"/>
                </a:rPr>
                <a:t>数学期望</a:t>
              </a:r>
              <a:r>
                <a:rPr lang="zh-CN" altLang="en-US" sz="2800" dirty="0">
                  <a:latin typeface="思源黑体 CN Normal" panose="020B0400000000000000" pitchFamily="34" charset="-122"/>
                  <a:ea typeface="思源黑体 CN Normal" panose="020B0400000000000000" pitchFamily="34" charset="-122"/>
                </a:rPr>
                <a:t>不存在</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22" name="矩形 21"/>
          <p:cNvSpPr/>
          <p:nvPr/>
        </p:nvSpPr>
        <p:spPr>
          <a:xfrm>
            <a:off x="3648429" y="1031248"/>
            <a:ext cx="3485963"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TextBox 30"/>
          <p:cNvSpPr txBox="1"/>
          <p:nvPr/>
        </p:nvSpPr>
        <p:spPr>
          <a:xfrm>
            <a:off x="3923350" y="1069448"/>
            <a:ext cx="3068782" cy="492443"/>
          </a:xfrm>
          <a:prstGeom prst="rect">
            <a:avLst/>
          </a:prstGeom>
          <a:noFill/>
        </p:spPr>
        <p:txBody>
          <a:bodyPr wrap="square" lIns="0" tIns="0" rIns="0" bIns="0" rtlCol="0">
            <a:spAutoFit/>
          </a:bodyPr>
          <a:lstStyle/>
          <a:p>
            <a:pPr lvl="0" algn="ctr">
              <a:defRPr/>
            </a:pPr>
            <a:r>
              <a:rPr lang="zh-CN" altLang="en-US" sz="3200" dirty="0">
                <a:solidFill>
                  <a:schemeClr val="bg1"/>
                </a:solidFill>
                <a:latin typeface="+mj-lt"/>
                <a:ea typeface="思源黑体 CN Bold" panose="020B0800000000000000" pitchFamily="34" charset="-122"/>
              </a:rPr>
              <a:t>数学期望</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26</a:t>
            </a:fld>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338401" y="1306523"/>
            <a:ext cx="7580030" cy="830997"/>
            <a:chOff x="1171465" y="1491939"/>
            <a:chExt cx="6039718" cy="830997"/>
          </a:xfrm>
        </p:grpSpPr>
        <p:sp>
          <p:nvSpPr>
            <p:cNvPr id="6" name="椭圆 5"/>
            <p:cNvSpPr/>
            <p:nvPr/>
          </p:nvSpPr>
          <p:spPr>
            <a:xfrm>
              <a:off x="1171465" y="1607818"/>
              <a:ext cx="303833"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629834" y="1491939"/>
              <a:ext cx="5581349" cy="830997"/>
            </a:xfrm>
            <a:prstGeom prst="rect">
              <a:avLst/>
            </a:prstGeom>
            <a:noFill/>
          </p:spPr>
          <p:txBody>
            <a:bodyPr wrap="square" rtlCol="0">
              <a:spAutoFit/>
            </a:bodyPr>
            <a:lstStyle/>
            <a:p>
              <a:r>
                <a:rPr lang="zh-CN" altLang="en-US" sz="2400" dirty="0">
                  <a:sym typeface="+mn-ea"/>
                </a:rPr>
                <a:t>随机变量的数学期望是一个实数，它是刻画随机变量的一种指标，在实际中有广泛的应用</a:t>
              </a:r>
              <a:r>
                <a:rPr lang="en-US" altLang="zh-CN" sz="2400" dirty="0">
                  <a:sym typeface="+mn-ea"/>
                </a:rPr>
                <a:t>.</a:t>
              </a:r>
              <a:endParaRPr lang="zh-CN" altLang="en-US" sz="2400" dirty="0">
                <a:sym typeface="+mn-ea"/>
              </a:endParaRPr>
            </a:p>
          </p:txBody>
        </p:sp>
      </p:grpSp>
      <p:grpSp>
        <p:nvGrpSpPr>
          <p:cNvPr id="12" name="组合 11"/>
          <p:cNvGrpSpPr/>
          <p:nvPr/>
        </p:nvGrpSpPr>
        <p:grpSpPr>
          <a:xfrm>
            <a:off x="2342899" y="2232041"/>
            <a:ext cx="7521143" cy="830997"/>
            <a:chOff x="1331888" y="2190484"/>
            <a:chExt cx="7425569" cy="830997"/>
          </a:xfrm>
        </p:grpSpPr>
        <p:sp>
          <p:nvSpPr>
            <p:cNvPr id="3" name="椭圆 2"/>
            <p:cNvSpPr/>
            <p:nvPr/>
          </p:nvSpPr>
          <p:spPr>
            <a:xfrm>
              <a:off x="1331888" y="2299055"/>
              <a:ext cx="376475" cy="34905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828631" y="2190484"/>
              <a:ext cx="6928826" cy="830997"/>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是</a:t>
              </a:r>
              <a:r>
                <a:rPr lang="zh-CN" altLang="en-US" sz="2400" dirty="0">
                  <a:solidFill>
                    <a:prstClr val="black"/>
                  </a:solidFill>
                  <a:ea typeface="思源黑体 CN Normal" panose="020B0400000000000000" pitchFamily="34" charset="-122"/>
                </a:rPr>
                <a:t>𝜉</a:t>
              </a:r>
              <a:r>
                <a:rPr lang="zh-CN" altLang="en-US" sz="2400" dirty="0">
                  <a:sym typeface="+mn-ea"/>
                </a:rPr>
                <a:t>的以概率为权重的加权平均，是</a:t>
              </a:r>
              <a:r>
                <a:rPr lang="zh-CN" altLang="en-US" sz="2400" dirty="0">
                  <a:solidFill>
                    <a:prstClr val="black"/>
                  </a:solidFill>
                  <a:ea typeface="思源黑体 CN Normal" panose="020B0400000000000000" pitchFamily="34" charset="-122"/>
                </a:rPr>
                <a:t>𝜉</a:t>
              </a:r>
              <a:r>
                <a:rPr lang="zh-CN" altLang="en-US" sz="2400" dirty="0">
                  <a:sym typeface="+mn-ea"/>
                </a:rPr>
                <a:t>中心位置的一种度量．</a:t>
              </a:r>
            </a:p>
          </p:txBody>
        </p:sp>
      </p:grpSp>
      <p:grpSp>
        <p:nvGrpSpPr>
          <p:cNvPr id="13" name="组合 12"/>
          <p:cNvGrpSpPr/>
          <p:nvPr/>
        </p:nvGrpSpPr>
        <p:grpSpPr>
          <a:xfrm>
            <a:off x="2338401" y="3160053"/>
            <a:ext cx="7597302" cy="1200329"/>
            <a:chOff x="1327390" y="1605401"/>
            <a:chExt cx="7500760" cy="1200329"/>
          </a:xfrm>
        </p:grpSpPr>
        <p:sp>
          <p:nvSpPr>
            <p:cNvPr id="14" name="椭圆 13"/>
            <p:cNvSpPr/>
            <p:nvPr/>
          </p:nvSpPr>
          <p:spPr>
            <a:xfrm>
              <a:off x="1327390" y="1673034"/>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828631" y="1605401"/>
              <a:ext cx="6999519" cy="1200329"/>
            </a:xfrm>
            <a:prstGeom prst="rect">
              <a:avLst/>
            </a:prstGeom>
            <a:noFill/>
          </p:spPr>
          <p:txBody>
            <a:bodyPr wrap="square" rtlCol="0">
              <a:spAutoFit/>
            </a:bodyPr>
            <a:lstStyle/>
            <a:p>
              <a:r>
                <a:rPr lang="zh-CN" altLang="en-US" sz="2400" dirty="0">
                  <a:sym typeface="+mn-ea"/>
                </a:rPr>
                <a:t>如果两个随机变量的分布相同，则它们的数学期望相同，即数学期望完全由分布函数所决定，也由密度所决定</a:t>
              </a:r>
              <a:r>
                <a:rPr lang="en-US" altLang="zh-CN" sz="2400" dirty="0">
                  <a:sym typeface="+mn-ea"/>
                </a:rPr>
                <a:t>.</a:t>
              </a:r>
              <a:endParaRPr lang="zh-CN" altLang="en-US" sz="2400" dirty="0">
                <a:sym typeface="+mn-ea"/>
              </a:endParaRPr>
            </a:p>
          </p:txBody>
        </p:sp>
      </p:grpSp>
      <p:grpSp>
        <p:nvGrpSpPr>
          <p:cNvPr id="16" name="组合 15"/>
          <p:cNvGrpSpPr/>
          <p:nvPr/>
        </p:nvGrpSpPr>
        <p:grpSpPr>
          <a:xfrm>
            <a:off x="2338401" y="4452618"/>
            <a:ext cx="7515197" cy="830997"/>
            <a:chOff x="1171463" y="2282817"/>
            <a:chExt cx="7419698" cy="830997"/>
          </a:xfrm>
        </p:grpSpPr>
        <p:sp>
          <p:nvSpPr>
            <p:cNvPr id="17" name="椭圆 16"/>
            <p:cNvSpPr/>
            <p:nvPr/>
          </p:nvSpPr>
          <p:spPr>
            <a:xfrm>
              <a:off x="1171463" y="2417746"/>
              <a:ext cx="376475" cy="37647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29833" y="2282817"/>
              <a:ext cx="6961328" cy="830997"/>
            </a:xfrm>
            <a:prstGeom prst="rect">
              <a:avLst/>
            </a:prstGeom>
            <a:noFill/>
          </p:spPr>
          <p:txBody>
            <a:bodyPr wrap="square" rtlCol="0">
              <a:spAutoFit/>
            </a:bodyPr>
            <a:lstStyle/>
            <a:p>
              <a:r>
                <a:rPr lang="zh-CN" altLang="en-US" sz="2400" dirty="0">
                  <a:sym typeface="+mn-ea"/>
                </a:rPr>
                <a:t>数学期望的应用：比较两个随机变量的平均水平</a:t>
              </a:r>
              <a:r>
                <a:rPr lang="en-US" altLang="zh-CN" sz="2400" dirty="0">
                  <a:sym typeface="+mn-ea"/>
                </a:rPr>
                <a:t>.</a:t>
              </a:r>
              <a:r>
                <a:rPr lang="zh-CN" altLang="en-US" sz="2400" dirty="0">
                  <a:sym typeface="+mn-ea"/>
                </a:rPr>
                <a:t>（如两个班数学水平，两种投资方案的平均收益等）</a:t>
              </a:r>
            </a:p>
          </p:txBody>
        </p:sp>
      </p:grpSp>
      <p:grpSp>
        <p:nvGrpSpPr>
          <p:cNvPr id="19" name="组合 18"/>
          <p:cNvGrpSpPr/>
          <p:nvPr/>
        </p:nvGrpSpPr>
        <p:grpSpPr>
          <a:xfrm>
            <a:off x="2338401" y="5385453"/>
            <a:ext cx="7597302" cy="469611"/>
            <a:chOff x="1171464" y="1607818"/>
            <a:chExt cx="7500760" cy="469611"/>
          </a:xfrm>
        </p:grpSpPr>
        <p:sp>
          <p:nvSpPr>
            <p:cNvPr id="20" name="椭圆 19"/>
            <p:cNvSpPr/>
            <p:nvPr/>
          </p:nvSpPr>
          <p:spPr>
            <a:xfrm>
              <a:off x="1171464" y="1607818"/>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629834" y="1615764"/>
              <a:ext cx="7042390" cy="461665"/>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的估计方法：用</a:t>
              </a:r>
              <a:r>
                <a:rPr lang="zh-CN" altLang="en-US" sz="2400" dirty="0">
                  <a:solidFill>
                    <a:prstClr val="black"/>
                  </a:solidFill>
                  <a:ea typeface="思源黑体 CN Normal" panose="020B0400000000000000" pitchFamily="34" charset="-122"/>
                </a:rPr>
                <a:t>𝜉</a:t>
              </a:r>
              <a:r>
                <a:rPr lang="zh-CN" altLang="en-US" sz="2400" dirty="0">
                  <a:sym typeface="+mn-ea"/>
                </a:rPr>
                <a:t>的重复观测值的算术平均值．</a:t>
              </a:r>
            </a:p>
          </p:txBody>
        </p:sp>
      </p:grpSp>
      <p:sp>
        <p:nvSpPr>
          <p:cNvPr id="2" name="灯片编号占位符 1"/>
          <p:cNvSpPr>
            <a:spLocks noGrp="1"/>
          </p:cNvSpPr>
          <p:nvPr>
            <p:ph type="sldNum" sz="quarter" idx="12"/>
          </p:nvPr>
        </p:nvSpPr>
        <p:spPr>
          <a:xfrm>
            <a:off x="8610600" y="6356350"/>
            <a:ext cx="2778508" cy="365125"/>
          </a:xfrm>
        </p:spPr>
        <p:txBody>
          <a:bodyPr/>
          <a:lstStyle/>
          <a:p>
            <a:fld id="{5FD308DF-D0D6-41CA-8E01-1A1CE80A10EE}" type="slidenum">
              <a:rPr lang="zh-CN" altLang="en-US" smtClean="0"/>
              <a:t>27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0310" y="1123551"/>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2.3.5</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10310" y="1794634"/>
            <a:ext cx="6794688" cy="564835"/>
          </a:xfrm>
          <a:prstGeom prst="rect">
            <a:avLst/>
          </a:prstGeom>
          <a:noFill/>
          <a:ln w="57150">
            <a:noFill/>
          </a:ln>
        </p:spPr>
        <p:txBody>
          <a:bodyPr wrap="square" anchor="ctr" anchorCtr="0">
            <a:spAutoFit/>
          </a:bodyPr>
          <a:lstStyle/>
          <a:p>
            <a:pPr>
              <a:lnSpc>
                <a:spcPct val="120000"/>
              </a:lnSpc>
            </a:pPr>
            <a:r>
              <a:rPr lang="zh-CN" altLang="en-US" sz="2800" dirty="0">
                <a:latin typeface="思源黑体 CN Normal" panose="020B0400000000000000" pitchFamily="34" charset="-122"/>
                <a:ea typeface="思源黑体 CN Normal" panose="020B0400000000000000" pitchFamily="34" charset="-122"/>
              </a:rPr>
              <a:t>求两点分布随机变量</a:t>
            </a:r>
            <a:r>
              <a:rPr lang="zh-CN" altLang="en-US" sz="2800" dirty="0">
                <a:solidFill>
                  <a:prstClr val="black"/>
                </a:solidFill>
                <a:ea typeface="思源黑体 CN Normal" panose="020B0400000000000000" pitchFamily="34" charset="-122"/>
              </a:rPr>
              <a:t>𝜉</a:t>
            </a:r>
            <a:r>
              <a:rPr lang="zh-CN" altLang="en-US" sz="2800" dirty="0">
                <a:latin typeface="思源黑体 CN Normal" panose="020B0400000000000000" pitchFamily="34" charset="-122"/>
                <a:ea typeface="思源黑体 CN Normal" panose="020B0400000000000000" pitchFamily="34" charset="-122"/>
              </a:rPr>
              <a:t>的数学期望</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sp>
        <p:nvSpPr>
          <p:cNvPr id="15" name="矩形 14"/>
          <p:cNvSpPr/>
          <p:nvPr/>
        </p:nvSpPr>
        <p:spPr>
          <a:xfrm>
            <a:off x="1533443" y="3136922"/>
            <a:ext cx="9026762" cy="2115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98146" y="3159945"/>
            <a:ext cx="8516371" cy="565348"/>
          </a:xfrm>
          <a:prstGeom prst="rect">
            <a:avLst/>
          </a:prstGeom>
        </p:spPr>
        <p:txBody>
          <a:bodyPr wrap="square">
            <a:spAutoFit/>
          </a:bodyPr>
          <a:lstStyle/>
          <a:p>
            <a:pPr>
              <a:lnSpc>
                <a:spcPct val="120000"/>
              </a:lnSpc>
            </a:pPr>
            <a:r>
              <a:rPr lang="zh-CN" altLang="en-US" sz="2800" b="1" dirty="0">
                <a:solidFill>
                  <a:srgbClr val="004EA2"/>
                </a:solidFill>
              </a:rPr>
              <a:t>解：</a:t>
            </a:r>
            <a:r>
              <a:rPr lang="zh-CN" altLang="en-US" sz="2800" dirty="0"/>
              <a:t>由两点分布的密度矩阵和数学期望的定义知</a:t>
            </a:r>
          </a:p>
        </p:txBody>
      </p:sp>
      <p:pic>
        <p:nvPicPr>
          <p:cNvPr id="18" name="图片 17"/>
          <p:cNvPicPr>
            <a:picLocks noChangeAspect="1"/>
          </p:cNvPicPr>
          <p:nvPr/>
        </p:nvPicPr>
        <p:blipFill rotWithShape="1">
          <a:blip r:embed="rId3">
            <a:clrChange>
              <a:clrFrom>
                <a:srgbClr val="FFFFFF"/>
              </a:clrFrom>
              <a:clrTo>
                <a:srgbClr val="FFFFFF">
                  <a:alpha val="0"/>
                </a:srgbClr>
              </a:clrTo>
            </a:clrChange>
          </a:blip>
          <a:srcRect l="36325" t="30635" b="34980"/>
          <a:stretch>
            <a:fillRect/>
          </a:stretch>
        </p:blipFill>
        <p:spPr>
          <a:xfrm>
            <a:off x="3060745" y="3748316"/>
            <a:ext cx="6070510" cy="763760"/>
          </a:xfrm>
          <a:prstGeom prst="rect">
            <a:avLst/>
          </a:prstGeom>
          <a:ln>
            <a:noFill/>
          </a:ln>
          <a:effectLst/>
        </p:spPr>
      </p:pic>
      <p:sp>
        <p:nvSpPr>
          <p:cNvPr id="20" name="矩形 19"/>
          <p:cNvSpPr/>
          <p:nvPr/>
        </p:nvSpPr>
        <p:spPr>
          <a:xfrm>
            <a:off x="1885982" y="4647514"/>
            <a:ext cx="6666253" cy="565348"/>
          </a:xfrm>
          <a:prstGeom prst="rect">
            <a:avLst/>
          </a:prstGeom>
        </p:spPr>
        <p:txBody>
          <a:bodyPr wrap="square">
            <a:spAutoFit/>
          </a:bodyPr>
          <a:lstStyle/>
          <a:p>
            <a:pPr>
              <a:lnSpc>
                <a:spcPct val="120000"/>
              </a:lnSpc>
            </a:pPr>
            <a:r>
              <a:rPr lang="zh-CN" altLang="en-US" sz="2800" dirty="0"/>
              <a:t>即两点分布的数学期望等于成功概率．</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28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9492" y="1115180"/>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2.3.6</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33930" y="1588731"/>
            <a:ext cx="9044528"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投掷一枚质地均匀的硬币两次，对于：</a:t>
            </a:r>
            <a:r>
              <a:rPr lang="en-US" altLang="zh-CN" sz="2400" i="1" dirty="0" err="1">
                <a:ea typeface="思源黑体 CN Normal" panose="020B0400000000000000" pitchFamily="34" charset="-122"/>
              </a:rPr>
              <a:t>i</a:t>
            </a:r>
            <a:r>
              <a:rPr lang="en-US" altLang="zh-CN" sz="2400" dirty="0">
                <a:ea typeface="思源黑体 CN Normal" panose="020B0400000000000000" pitchFamily="34" charset="-122"/>
              </a:rPr>
              <a:t>=1, 2</a:t>
            </a:r>
            <a:r>
              <a:rPr lang="zh-CN" altLang="en-US" sz="2400" dirty="0">
                <a:ea typeface="思源黑体 CN Normal" panose="020B0400000000000000" pitchFamily="34" charset="-122"/>
              </a:rPr>
              <a:t>，</a:t>
            </a:r>
            <a:r>
              <a:rPr lang="zh-CN" altLang="en-US" sz="2400" dirty="0"/>
              <a:t>定义</a:t>
            </a:r>
            <a:endParaRPr lang="zh-CN" altLang="en-US" sz="2400" dirty="0">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19689" t="28650" r="9429" b="33176"/>
          <a:stretch>
            <a:fillRect/>
          </a:stretch>
        </p:blipFill>
        <p:spPr>
          <a:xfrm>
            <a:off x="2948717" y="2095569"/>
            <a:ext cx="5064405" cy="866032"/>
          </a:xfrm>
          <a:prstGeom prst="rect">
            <a:avLst/>
          </a:prstGeom>
          <a:ln>
            <a:noFill/>
          </a:ln>
          <a:effectLst/>
        </p:spPr>
      </p:pic>
      <p:sp>
        <p:nvSpPr>
          <p:cNvPr id="11" name="矩形 10"/>
          <p:cNvSpPr/>
          <p:nvPr/>
        </p:nvSpPr>
        <p:spPr>
          <a:xfrm>
            <a:off x="1580302" y="2775220"/>
            <a:ext cx="6794688" cy="497316"/>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求</a:t>
            </a:r>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en-US" altLang="zh-CN" sz="2400" dirty="0">
                <a:sym typeface="+mn-ea"/>
              </a:rPr>
              <a:t>)</a:t>
            </a:r>
            <a:r>
              <a:rPr lang="zh-CN" altLang="en-US" sz="2400" dirty="0">
                <a:ea typeface="思源黑体 CN Normal" panose="020B0400000000000000" pitchFamily="34" charset="-122"/>
              </a:rPr>
              <a:t>和</a:t>
            </a:r>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en-US" altLang="zh-CN" sz="2400" dirty="0">
                <a:sym typeface="+mn-ea"/>
              </a:rPr>
              <a:t>) </a:t>
            </a:r>
            <a:r>
              <a:rPr lang="zh-CN" altLang="en-US" sz="2400" dirty="0">
                <a:ea typeface="思源黑体 CN Normal" panose="020B0400000000000000" pitchFamily="34" charset="-122"/>
              </a:rPr>
              <a:t>．</a:t>
            </a:r>
          </a:p>
        </p:txBody>
      </p:sp>
      <p:grpSp>
        <p:nvGrpSpPr>
          <p:cNvPr id="14" name="组合 13"/>
          <p:cNvGrpSpPr/>
          <p:nvPr/>
        </p:nvGrpSpPr>
        <p:grpSpPr>
          <a:xfrm>
            <a:off x="1533930" y="3402639"/>
            <a:ext cx="7006811" cy="1060283"/>
            <a:chOff x="1362565" y="3692991"/>
            <a:chExt cx="8230996" cy="1245529"/>
          </a:xfrm>
        </p:grpSpPr>
        <p:sp>
          <p:nvSpPr>
            <p:cNvPr id="12" name="椭圆 11"/>
            <p:cNvSpPr/>
            <p:nvPr/>
          </p:nvSpPr>
          <p:spPr>
            <a:xfrm>
              <a:off x="1362565" y="3692991"/>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11748" y="3754842"/>
              <a:ext cx="7981813" cy="542324"/>
            </a:xfrm>
            <a:prstGeom prst="rect">
              <a:avLst/>
            </a:prstGeom>
            <a:noFill/>
            <a:ln w="57150">
              <a:noFill/>
            </a:ln>
          </p:spPr>
          <p:txBody>
            <a:bodyPr wrap="square" anchor="ctr" anchorCtr="0">
              <a:spAutoFit/>
            </a:bodyPr>
            <a:lstStyle/>
            <a:p>
              <a:r>
                <a:rPr lang="zh-CN" altLang="en-US" sz="2400" dirty="0">
                  <a:solidFill>
                    <a:prstClr val="black"/>
                  </a:solidFill>
                  <a:latin typeface="思源黑体 CN Normal" panose="020B0400000000000000" pitchFamily="34" charset="-122"/>
                  <a:ea typeface="思源黑体 CN Normal" panose="020B0400000000000000" pitchFamily="34" charset="-122"/>
                </a:rPr>
                <a:t>解：</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zh-CN" altLang="en-US" sz="2400" dirty="0">
                  <a:solidFill>
                    <a:prstClr val="black"/>
                  </a:solidFill>
                  <a:latin typeface="思源黑体 CN Normal" panose="020B0400000000000000" pitchFamily="34" charset="-122"/>
                  <a:ea typeface="思源黑体 CN Normal" panose="020B0400000000000000" pitchFamily="34" charset="-122"/>
                </a:rPr>
                <a:t>和</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zh-CN" altLang="en-US" sz="2400" dirty="0">
                  <a:solidFill>
                    <a:prstClr val="black"/>
                  </a:solidFill>
                  <a:latin typeface="思源黑体 CN Normal" panose="020B0400000000000000" pitchFamily="34" charset="-122"/>
                  <a:ea typeface="思源黑体 CN Normal" panose="020B0400000000000000" pitchFamily="34" charset="-122"/>
                </a:rPr>
                <a:t>都服从两点分布，有共同的密度矩阵</a:t>
              </a:r>
            </a:p>
          </p:txBody>
        </p:sp>
      </p:grpSp>
      <p:pic>
        <p:nvPicPr>
          <p:cNvPr id="16" name="图片 15"/>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32687" t="28113" r="35166" b="38080"/>
          <a:stretch>
            <a:fillRect/>
          </a:stretch>
        </p:blipFill>
        <p:spPr>
          <a:xfrm>
            <a:off x="3849451" y="3966521"/>
            <a:ext cx="2366925" cy="855349"/>
          </a:xfrm>
          <a:prstGeom prst="rect">
            <a:avLst/>
          </a:prstGeom>
          <a:ln>
            <a:noFill/>
          </a:ln>
          <a:effectLst/>
        </p:spPr>
      </p:pic>
      <p:sp>
        <p:nvSpPr>
          <p:cNvPr id="17" name="矩形 16"/>
          <p:cNvSpPr/>
          <p:nvPr/>
        </p:nvSpPr>
        <p:spPr>
          <a:xfrm>
            <a:off x="1746053" y="4682127"/>
            <a:ext cx="6794688"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可知</a:t>
            </a:r>
          </a:p>
        </p:txBody>
      </p:sp>
      <p:pic>
        <p:nvPicPr>
          <p:cNvPr id="18" name="图片 17"/>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31102" t="65981" r="31720" b="212"/>
          <a:stretch>
            <a:fillRect/>
          </a:stretch>
        </p:blipFill>
        <p:spPr>
          <a:xfrm>
            <a:off x="3563223" y="4682127"/>
            <a:ext cx="2991625" cy="934815"/>
          </a:xfrm>
          <a:prstGeom prst="rect">
            <a:avLst/>
          </a:prstGeom>
          <a:ln>
            <a:noFill/>
          </a:ln>
          <a:effectLst/>
        </p:spPr>
      </p:pic>
      <p:sp>
        <p:nvSpPr>
          <p:cNvPr id="19" name="矩形 18"/>
          <p:cNvSpPr/>
          <p:nvPr/>
        </p:nvSpPr>
        <p:spPr>
          <a:xfrm>
            <a:off x="1734521" y="5781068"/>
            <a:ext cx="8843937" cy="5197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思考：上面的两个随机变量</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zh-CN" altLang="en-US" sz="2400" dirty="0">
                <a:solidFill>
                  <a:prstClr val="black"/>
                </a:solidFill>
                <a:latin typeface="思源黑体 CN Normal" panose="020B0400000000000000" pitchFamily="34" charset="-122"/>
                <a:ea typeface="思源黑体 CN Normal" panose="020B0400000000000000" pitchFamily="34" charset="-122"/>
              </a:rPr>
              <a:t>和</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zh-CN" altLang="en-US" sz="2400" dirty="0">
                <a:solidFill>
                  <a:schemeClr val="tx1"/>
                </a:solidFill>
              </a:rPr>
              <a:t>是否相等？</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1</a:t>
            </a:r>
            <a:r>
              <a:rPr lang="en-US" altLang="zh-CN" sz="2400" dirty="0">
                <a:solidFill>
                  <a:schemeClr val="tx1"/>
                </a:solidFill>
              </a:rPr>
              <a:t>+</a:t>
            </a:r>
            <a:r>
              <a:rPr lang="zh-CN" altLang="en-US" sz="2400" dirty="0">
                <a:solidFill>
                  <a:prstClr val="black"/>
                </a:solidFill>
                <a:ea typeface="思源黑体 CN Normal" panose="020B0400000000000000" pitchFamily="34" charset="-122"/>
              </a:rPr>
              <a:t>𝜉</a:t>
            </a:r>
            <a:r>
              <a:rPr lang="en-US" altLang="zh-CN" sz="2400" baseline="-25000" dirty="0">
                <a:solidFill>
                  <a:prstClr val="black"/>
                </a:solidFill>
                <a:ea typeface="思源黑体 CN Normal" panose="020B0400000000000000" pitchFamily="34" charset="-122"/>
              </a:rPr>
              <a:t>2</a:t>
            </a:r>
            <a:r>
              <a:rPr lang="zh-CN" altLang="en-US" sz="2400" dirty="0">
                <a:solidFill>
                  <a:schemeClr val="tx1"/>
                </a:solidFill>
              </a:rPr>
              <a:t>的含义？</a:t>
            </a:r>
          </a:p>
        </p:txBody>
      </p:sp>
      <p:sp>
        <p:nvSpPr>
          <p:cNvPr id="8" name="灯片编号占位符 7"/>
          <p:cNvSpPr>
            <a:spLocks noGrp="1"/>
          </p:cNvSpPr>
          <p:nvPr>
            <p:ph type="sldNum" sz="quarter" idx="12"/>
          </p:nvPr>
        </p:nvSpPr>
        <p:spPr/>
        <p:txBody>
          <a:bodyPr/>
          <a:lstStyle/>
          <a:p>
            <a:fld id="{5FD308DF-D0D6-41CA-8E01-1A1CE80A10EE}" type="slidenum">
              <a:rPr lang="zh-CN" altLang="en-US" smtClean="0"/>
              <a:t>29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3875" y="2120000"/>
            <a:ext cx="4243260" cy="1082412"/>
          </a:xfrm>
          <a:prstGeom prst="rect">
            <a:avLst/>
          </a:prstGeom>
        </p:spPr>
        <p:txBody>
          <a:bodyPr wrap="square">
            <a:spAutoFit/>
          </a:bodyPr>
          <a:lstStyle/>
          <a:p>
            <a:pPr>
              <a:lnSpc>
                <a:spcPct val="120000"/>
              </a:lnSpc>
            </a:pPr>
            <a:r>
              <a:rPr lang="zh-CN" altLang="en-US" sz="2800" dirty="0"/>
              <a:t>可通过映射把各类样本空间转化为实数空间；</a:t>
            </a:r>
          </a:p>
        </p:txBody>
      </p:sp>
      <p:sp>
        <p:nvSpPr>
          <p:cNvPr id="8" name="矩形 7"/>
          <p:cNvSpPr/>
          <p:nvPr/>
        </p:nvSpPr>
        <p:spPr>
          <a:xfrm>
            <a:off x="5183875" y="3429000"/>
            <a:ext cx="4243260" cy="1082412"/>
          </a:xfrm>
          <a:prstGeom prst="rect">
            <a:avLst/>
          </a:prstGeom>
        </p:spPr>
        <p:txBody>
          <a:bodyPr wrap="square">
            <a:spAutoFit/>
          </a:bodyPr>
          <a:lstStyle/>
          <a:p>
            <a:pPr>
              <a:lnSpc>
                <a:spcPct val="120000"/>
              </a:lnSpc>
            </a:pPr>
            <a:r>
              <a:rPr lang="zh-CN" altLang="en-US" sz="2800" dirty="0"/>
              <a:t>可通过实数域上的概率空间来研究随机现象</a:t>
            </a:r>
            <a:r>
              <a:rPr lang="en-US" altLang="zh-CN" sz="2800" dirty="0"/>
              <a:t>.</a:t>
            </a:r>
            <a:endParaRPr lang="zh-CN" altLang="en-US" sz="2800" dirty="0"/>
          </a:p>
        </p:txBody>
      </p:sp>
      <p:sp>
        <p:nvSpPr>
          <p:cNvPr id="9" name="灯片编号占位符 8"/>
          <p:cNvSpPr>
            <a:spLocks noGrp="1"/>
          </p:cNvSpPr>
          <p:nvPr>
            <p:ph type="sldNum" sz="quarter" idx="12"/>
          </p:nvPr>
        </p:nvSpPr>
        <p:spPr/>
        <p:txBody>
          <a:bodyPr/>
          <a:lstStyle/>
          <a:p>
            <a:fld id="{5FD308DF-D0D6-41CA-8E01-1A1CE80A10EE}" type="slidenum">
              <a:rPr lang="zh-CN" altLang="en-US" smtClean="0"/>
              <a:t>3</a:t>
            </a:fld>
            <a:endParaRPr lang="zh-CN" altLang="en-US"/>
          </a:p>
        </p:txBody>
      </p:sp>
      <p:sp>
        <p:nvSpPr>
          <p:cNvPr id="10" name="椭圆 9"/>
          <p:cNvSpPr/>
          <p:nvPr/>
        </p:nvSpPr>
        <p:spPr>
          <a:xfrm>
            <a:off x="1988327" y="2043790"/>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66381" y="2706817"/>
            <a:ext cx="902812" cy="523220"/>
          </a:xfrm>
          <a:prstGeom prst="rect">
            <a:avLst/>
          </a:prstGeom>
        </p:spPr>
        <p:txBody>
          <a:bodyPr wrap="none">
            <a:spAutoFit/>
          </a:bodyPr>
          <a:lstStyle/>
          <a:p>
            <a:pPr algn="ctr"/>
            <a:r>
              <a:rPr lang="zh-CN" altLang="en-US" sz="2800" b="1" dirty="0">
                <a:solidFill>
                  <a:srgbClr val="004EA2"/>
                </a:solidFill>
              </a:rPr>
              <a:t>启示</a:t>
            </a:r>
          </a:p>
        </p:txBody>
      </p:sp>
      <p:cxnSp>
        <p:nvCxnSpPr>
          <p:cNvPr id="12" name="直接连接符 11"/>
          <p:cNvCxnSpPr/>
          <p:nvPr/>
        </p:nvCxnSpPr>
        <p:spPr>
          <a:xfrm>
            <a:off x="2278620" y="2043790"/>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67566" y="3192800"/>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74157" y="3660924"/>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37724" y="1496228"/>
            <a:ext cx="8716552" cy="1306790"/>
            <a:chOff x="1362565" y="1905903"/>
            <a:chExt cx="8716552" cy="1306790"/>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50293" y="2258586"/>
                  <a:ext cx="8328824" cy="954107"/>
                </a:xfrm>
                <a:prstGeom prst="rect">
                  <a:avLst/>
                </a:prstGeom>
                <a:noFill/>
                <a:ln w="57150">
                  <a:noFill/>
                </a:ln>
              </p:spPr>
              <p:txBody>
                <a:bodyPr wrap="square" anchor="ctr" anchorCtr="0">
                  <a:spAutoFit/>
                </a:bodyPr>
                <a:lstStyle/>
                <a:p>
                  <a:r>
                    <a:rPr lang="zh-CN" altLang="en-US" sz="2800" dirty="0">
                      <a:solidFill>
                        <a:srgbClr val="004EA2"/>
                      </a:solidFill>
                      <a:ea typeface="思源黑体 CN Normal" panose="020B0400000000000000" pitchFamily="34" charset="-122"/>
                    </a:rPr>
                    <a:t>（数学期望的线性性质）</a:t>
                  </a:r>
                  <a:r>
                    <a:rPr lang="zh-CN" altLang="en-US" sz="2800" dirty="0">
                      <a:solidFill>
                        <a:prstClr val="black"/>
                      </a:solidFill>
                      <a:ea typeface="思源黑体 CN Normal" panose="020B0400000000000000" pitchFamily="34" charset="-122"/>
                    </a:rPr>
                    <a:t>设随机变量𝜉和</a:t>
                  </a:r>
                  <a14:m>
                    <m:oMath xmlns:m="http://schemas.openxmlformats.org/officeDocument/2006/math">
                      <m:r>
                        <a:rPr lang="en-US" altLang="zh-CN" sz="2800" i="1" dirty="0" smtClean="0">
                          <a:solidFill>
                            <a:prstClr val="black"/>
                          </a:solidFill>
                          <a:latin typeface="Cambria Math" panose="02040503050406030204" pitchFamily="18" charset="0"/>
                        </a:rPr>
                        <m:t>𝜂</m:t>
                      </m:r>
                    </m:oMath>
                  </a14:m>
                  <a:r>
                    <a:rPr lang="zh-CN" altLang="en-US" sz="2800" dirty="0">
                      <a:solidFill>
                        <a:prstClr val="black"/>
                      </a:solidFill>
                      <a:ea typeface="思源黑体 CN Normal" panose="020B0400000000000000" pitchFamily="34" charset="-122"/>
                    </a:rPr>
                    <a:t>的数学期望都存在，</a:t>
                  </a:r>
                  <a:r>
                    <a:rPr lang="en-US" altLang="zh-CN" sz="2800" i="1" dirty="0">
                      <a:solidFill>
                        <a:prstClr val="black"/>
                      </a:solidFill>
                      <a:ea typeface="思源黑体 CN Normal" panose="020B0400000000000000" pitchFamily="34" charset="-122"/>
                    </a:rPr>
                    <a:t>a, b</a:t>
                  </a:r>
                  <a14:m>
                    <m:oMath xmlns:m="http://schemas.openxmlformats.org/officeDocument/2006/math">
                      <m:r>
                        <a:rPr lang="en-US" altLang="zh-CN" sz="2800" i="1" smtClean="0">
                          <a:solidFill>
                            <a:prstClr val="black"/>
                          </a:solidFill>
                          <a:latin typeface="Cambria Math" panose="02040503050406030204" pitchFamily="18" charset="0"/>
                          <a:ea typeface="Cambria Math" panose="02040503050406030204" pitchFamily="18" charset="0"/>
                        </a:rPr>
                        <m:t>∈</m:t>
                      </m:r>
                    </m:oMath>
                  </a14:m>
                  <a:r>
                    <a:rPr lang="en-US" altLang="zh-CN" sz="2800" i="1" dirty="0">
                      <a:solidFill>
                        <a:prstClr val="black"/>
                      </a:solidFill>
                      <a:ea typeface="思源黑体 CN Normal" panose="020B0400000000000000" pitchFamily="34" charset="-122"/>
                    </a:rPr>
                    <a:t>R</a:t>
                  </a:r>
                  <a:r>
                    <a:rPr lang="zh-CN" altLang="en-US" sz="2800" dirty="0">
                      <a:solidFill>
                        <a:prstClr val="black"/>
                      </a:solidFill>
                      <a:ea typeface="思源黑体 CN Normal" panose="020B0400000000000000" pitchFamily="34" charset="-122"/>
                    </a:rPr>
                    <a:t>，则</a:t>
                  </a:r>
                </a:p>
              </p:txBody>
            </p:sp>
          </mc:Choice>
          <mc:Fallback xmlns="">
            <p:sp>
              <p:nvSpPr>
                <p:cNvPr id="5" name="矩形 4"/>
                <p:cNvSpPr>
                  <a:spLocks noRot="1" noChangeAspect="1" noMove="1" noResize="1" noEditPoints="1" noAdjustHandles="1" noChangeArrowheads="1" noChangeShapeType="1" noTextEdit="1"/>
                </p:cNvSpPr>
                <p:nvPr/>
              </p:nvSpPr>
              <p:spPr>
                <a:xfrm>
                  <a:off x="1750293" y="2258586"/>
                  <a:ext cx="8328824" cy="954107"/>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554353" y="1309221"/>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定理 </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Effect>
                      <a14:sharpenSoften amount="50000"/>
                    </a14:imgEffect>
                  </a14:imgLayer>
                </a14:imgProps>
              </a:ext>
            </a:extLst>
          </a:blip>
          <a:srcRect l="19451" t="58060" r="22942"/>
          <a:stretch>
            <a:fillRect/>
          </a:stretch>
        </p:blipFill>
        <p:spPr>
          <a:xfrm>
            <a:off x="2554354" y="3293003"/>
            <a:ext cx="5985404" cy="1111729"/>
          </a:xfrm>
          <a:prstGeom prst="rect">
            <a:avLst/>
          </a:prstGeom>
          <a:ln>
            <a:noFill/>
          </a:ln>
          <a:effectLst/>
        </p:spPr>
      </p:pic>
      <p:sp>
        <p:nvSpPr>
          <p:cNvPr id="9" name="灯片编号占位符 8"/>
          <p:cNvSpPr>
            <a:spLocks noGrp="1"/>
          </p:cNvSpPr>
          <p:nvPr>
            <p:ph type="sldNum" sz="quarter" idx="12"/>
          </p:nvPr>
        </p:nvSpPr>
        <p:spPr/>
        <p:txBody>
          <a:bodyPr/>
          <a:lstStyle/>
          <a:p>
            <a:fld id="{5FD308DF-D0D6-41CA-8E01-1A1CE80A10EE}" type="slidenum">
              <a:rPr lang="zh-CN" altLang="en-US" smtClean="0"/>
              <a:t>30</a:t>
            </a:fld>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2607" y="1120561"/>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2.3.7</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467637" y="1690303"/>
            <a:ext cx="9499126" cy="564835"/>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投掷一枚质地均匀的硬币</a:t>
            </a:r>
            <a:r>
              <a:rPr lang="en-US" altLang="zh-CN" sz="2800" i="1" dirty="0">
                <a:ea typeface="思源黑体 CN Normal" panose="020B0400000000000000" pitchFamily="34" charset="-122"/>
              </a:rPr>
              <a:t>n</a:t>
            </a:r>
            <a:r>
              <a:rPr lang="zh-CN" altLang="en-US" sz="2800" dirty="0">
                <a:ea typeface="思源黑体 CN Normal" panose="020B0400000000000000" pitchFamily="34" charset="-122"/>
              </a:rPr>
              <a:t>次，求出现正面次数</a:t>
            </a:r>
            <a:r>
              <a:rPr lang="zh-CN" altLang="en-US" sz="2800" dirty="0">
                <a:solidFill>
                  <a:prstClr val="black"/>
                </a:solidFill>
                <a:ea typeface="思源黑体 CN Normal" panose="020B0400000000000000" pitchFamily="34" charset="-122"/>
              </a:rPr>
              <a:t>𝜉</a:t>
            </a:r>
            <a:r>
              <a:rPr lang="zh-CN" altLang="en-US" sz="2800" dirty="0">
                <a:ea typeface="思源黑体 CN Normal" panose="020B0400000000000000" pitchFamily="34" charset="-122"/>
              </a:rPr>
              <a:t>的数学期望</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8" name="矩形 7"/>
          <p:cNvSpPr/>
          <p:nvPr/>
        </p:nvSpPr>
        <p:spPr>
          <a:xfrm>
            <a:off x="2007341" y="2362758"/>
            <a:ext cx="7674942" cy="22562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 name="矩形 8"/>
          <p:cNvSpPr/>
          <p:nvPr/>
        </p:nvSpPr>
        <p:spPr>
          <a:xfrm>
            <a:off x="2146950" y="2302084"/>
            <a:ext cx="7316221"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在第 </a:t>
            </a:r>
            <a:r>
              <a:rPr lang="en-US" altLang="zh-CN" sz="2800" i="1" dirty="0" err="1">
                <a:ea typeface="思源黑体 CN Normal" panose="020B0400000000000000" pitchFamily="34" charset="-122"/>
              </a:rPr>
              <a:t>i</a:t>
            </a:r>
            <a:r>
              <a:rPr lang="zh-CN" altLang="en-US" sz="2800" dirty="0">
                <a:ea typeface="思源黑体 CN Normal" panose="020B0400000000000000" pitchFamily="34" charset="-122"/>
              </a:rPr>
              <a:t> 次投掷硬币实验中，定义</a:t>
            </a:r>
          </a:p>
        </p:txBody>
      </p:sp>
      <p:grpSp>
        <p:nvGrpSpPr>
          <p:cNvPr id="16" name="组合 15"/>
          <p:cNvGrpSpPr/>
          <p:nvPr/>
        </p:nvGrpSpPr>
        <p:grpSpPr>
          <a:xfrm>
            <a:off x="4170556" y="2759652"/>
            <a:ext cx="4086267" cy="1216417"/>
            <a:chOff x="3166552" y="2891982"/>
            <a:chExt cx="3032403" cy="774979"/>
          </a:xfrm>
        </p:grpSpPr>
        <p:pic>
          <p:nvPicPr>
            <p:cNvPr id="10" name="图片 9"/>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Effect>
                        <a14:sharpenSoften amount="50000"/>
                      </a14:imgEffect>
                    </a14:imgLayer>
                  </a14:imgProps>
                </a:ext>
              </a:extLst>
            </a:blip>
            <a:srcRect l="27973" t="21510" r="46702" b="37286"/>
            <a:stretch>
              <a:fillRect/>
            </a:stretch>
          </p:blipFill>
          <p:spPr>
            <a:xfrm>
              <a:off x="3166552" y="2901318"/>
              <a:ext cx="1224473" cy="765643"/>
            </a:xfrm>
            <a:prstGeom prst="rect">
              <a:avLst/>
            </a:prstGeom>
            <a:ln>
              <a:noFill/>
            </a:ln>
            <a:effectLst/>
          </p:spPr>
        </p:pic>
        <p:sp>
          <p:nvSpPr>
            <p:cNvPr id="12" name="矩形 11"/>
            <p:cNvSpPr/>
            <p:nvPr/>
          </p:nvSpPr>
          <p:spPr>
            <a:xfrm>
              <a:off x="4107564" y="2891982"/>
              <a:ext cx="2091391" cy="723020"/>
            </a:xfrm>
            <a:prstGeom prst="rect">
              <a:avLst/>
            </a:prstGeom>
            <a:noFill/>
            <a:ln w="57150">
              <a:noFill/>
            </a:ln>
          </p:spPr>
          <p:txBody>
            <a:bodyPr wrap="square" anchor="ctr" anchorCtr="0">
              <a:spAutoFit/>
            </a:bodyPr>
            <a:lstStyle/>
            <a:p>
              <a:pPr>
                <a:lnSpc>
                  <a:spcPct val="150000"/>
                </a:lnSpc>
              </a:pPr>
              <a:r>
                <a:rPr lang="zh-CN" altLang="en-US" sz="2400" dirty="0">
                  <a:ea typeface="思源黑体 CN Normal" panose="020B0400000000000000" pitchFamily="34" charset="-122"/>
                </a:rPr>
                <a:t> 第 </a:t>
              </a:r>
              <a:r>
                <a:rPr lang="en-US" altLang="zh-CN" sz="2400" i="1" dirty="0" err="1">
                  <a:ea typeface="思源黑体 CN Normal" panose="020B0400000000000000" pitchFamily="34" charset="-122"/>
                </a:rPr>
                <a:t>i</a:t>
              </a:r>
              <a:r>
                <a:rPr lang="en-US" altLang="zh-CN" sz="2400" i="1" dirty="0">
                  <a:ea typeface="思源黑体 CN Normal" panose="020B0400000000000000" pitchFamily="34" charset="-122"/>
                </a:rPr>
                <a:t> </a:t>
              </a:r>
              <a:r>
                <a:rPr lang="zh-CN" altLang="en-US" sz="2400" dirty="0">
                  <a:ea typeface="思源黑体 CN Normal" panose="020B0400000000000000" pitchFamily="34" charset="-122"/>
                </a:rPr>
                <a:t>次掷出正面</a:t>
              </a:r>
              <a:endParaRPr lang="en-US" altLang="zh-CN" sz="2400" dirty="0">
                <a:ea typeface="思源黑体 CN Normal" panose="020B0400000000000000" pitchFamily="34" charset="-122"/>
              </a:endParaRPr>
            </a:p>
            <a:p>
              <a:pPr>
                <a:lnSpc>
                  <a:spcPct val="150000"/>
                </a:lnSpc>
              </a:pPr>
              <a:r>
                <a:rPr lang="zh-CN" altLang="en-US" sz="2400" dirty="0">
                  <a:ea typeface="思源黑体 CN Normal" panose="020B0400000000000000" pitchFamily="34" charset="-122"/>
                </a:rPr>
                <a:t> 第 </a:t>
              </a:r>
              <a:r>
                <a:rPr lang="en-US" altLang="zh-CN" sz="2400" i="1" dirty="0" err="1">
                  <a:ea typeface="思源黑体 CN Normal" panose="020B0400000000000000" pitchFamily="34" charset="-122"/>
                </a:rPr>
                <a:t>i</a:t>
              </a:r>
              <a:r>
                <a:rPr lang="en-US" altLang="zh-CN" sz="2400" i="1" dirty="0">
                  <a:ea typeface="思源黑体 CN Normal" panose="020B0400000000000000" pitchFamily="34" charset="-122"/>
                </a:rPr>
                <a:t> </a:t>
              </a:r>
              <a:r>
                <a:rPr lang="zh-CN" altLang="en-US" sz="2400" dirty="0">
                  <a:ea typeface="思源黑体 CN Normal" panose="020B0400000000000000" pitchFamily="34" charset="-122"/>
                </a:rPr>
                <a:t>次掷出反面</a:t>
              </a:r>
            </a:p>
          </p:txBody>
        </p:sp>
      </p:grpSp>
      <mc:AlternateContent xmlns:mc="http://schemas.openxmlformats.org/markup-compatibility/2006" xmlns:a14="http://schemas.microsoft.com/office/drawing/2010/main">
        <mc:Choice Requires="a14">
          <p:sp>
            <p:nvSpPr>
              <p:cNvPr id="14" name="矩形 13"/>
              <p:cNvSpPr/>
              <p:nvPr/>
            </p:nvSpPr>
            <p:spPr>
              <a:xfrm>
                <a:off x="2007341" y="3780896"/>
                <a:ext cx="7316221" cy="1082989"/>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则</a:t>
                </a:r>
                <a14:m>
                  <m:oMath xmlns:m="http://schemas.openxmlformats.org/officeDocument/2006/math">
                    <m:r>
                      <a:rPr lang="zh-CN" altLang="en-US" sz="2800" i="1">
                        <a:latin typeface="Cambria Math" panose="02040503050406030204" pitchFamily="18" charset="0"/>
                      </a:rPr>
                      <m:t>𝜉</m:t>
                    </m:r>
                    <m:r>
                      <a:rPr lang="zh-CN" altLang="en-US" sz="2800">
                        <a:latin typeface="Cambria Math" panose="02040503050406030204" pitchFamily="18" charset="0"/>
                      </a:rPr>
                      <m:t>=</m:t>
                    </m:r>
                    <m:nary>
                      <m:naryPr>
                        <m:chr m:val="∑"/>
                        <m:limLoc m:val="undOvr"/>
                        <m:grow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𝑖</m:t>
                        </m:r>
                        <m:r>
                          <a:rPr lang="zh-CN" altLang="en-US" sz="2800">
                            <a:latin typeface="Cambria Math" panose="02040503050406030204" pitchFamily="18" charset="0"/>
                          </a:rPr>
                          <m:t>=1</m:t>
                        </m:r>
                      </m:sub>
                      <m:sup>
                        <m:r>
                          <a:rPr lang="zh-CN" altLang="en-US" sz="2800" i="1">
                            <a:latin typeface="Cambria Math" panose="02040503050406030204" pitchFamily="18" charset="0"/>
                          </a:rPr>
                          <m:t>𝑛</m:t>
                        </m:r>
                      </m:sup>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𝜉</m:t>
                            </m:r>
                          </m:e>
                          <m:sub>
                            <m:r>
                              <a:rPr lang="zh-CN" altLang="en-US" sz="2800" i="1">
                                <a:latin typeface="Cambria Math" panose="02040503050406030204" pitchFamily="18" charset="0"/>
                              </a:rPr>
                              <m:t>𝑖</m:t>
                            </m:r>
                          </m:sub>
                        </m:sSub>
                        <m:r>
                          <a:rPr lang="zh-CN" altLang="en-US" sz="2800">
                            <a:latin typeface="Cambria Math" panose="02040503050406030204" pitchFamily="18" charset="0"/>
                          </a:rPr>
                          <m:t>,</m:t>
                        </m:r>
                      </m:e>
                    </m:nary>
                  </m:oMath>
                </a14:m>
                <a:r>
                  <a:rPr lang="en-US" altLang="zh-CN" sz="2800" dirty="0">
                    <a:ea typeface="思源黑体 CN Normal" panose="020B0400000000000000" pitchFamily="34" charset="-122"/>
                  </a:rPr>
                  <a:t>, </a:t>
                </a:r>
                <a:r>
                  <a:rPr lang="zh-CN" altLang="en-US" sz="2800" dirty="0">
                    <a:ea typeface="思源黑体 CN Normal" panose="020B0400000000000000" pitchFamily="34" charset="-122"/>
                  </a:rPr>
                  <a:t>且 </a:t>
                </a:r>
                <a:r>
                  <a:rPr lang="zh-CN" altLang="en-US" sz="2800" dirty="0">
                    <a:solidFill>
                      <a:prstClr val="black"/>
                    </a:solidFill>
                    <a:ea typeface="思源黑体 CN Normal" panose="020B0400000000000000" pitchFamily="34" charset="-122"/>
                  </a:rPr>
                  <a:t>𝜉</a:t>
                </a:r>
                <a:r>
                  <a:rPr lang="en-US" altLang="zh-CN" sz="2800" i="1" baseline="-25000" dirty="0" err="1">
                    <a:solidFill>
                      <a:prstClr val="black"/>
                    </a:solidFill>
                    <a:ea typeface="思源黑体 CN Normal" panose="020B0400000000000000" pitchFamily="34" charset="-122"/>
                  </a:rPr>
                  <a:t>i</a:t>
                </a:r>
                <a:r>
                  <a:rPr lang="en-US" altLang="zh-CN" sz="2800" i="1" baseline="-25000" dirty="0">
                    <a:solidFill>
                      <a:prstClr val="black"/>
                    </a:solidFill>
                    <a:ea typeface="思源黑体 CN Normal" panose="020B0400000000000000" pitchFamily="34" charset="-122"/>
                  </a:rPr>
                  <a:t> </a:t>
                </a:r>
                <a:r>
                  <a:rPr lang="zh-CN" altLang="en-US" sz="2800" dirty="0">
                    <a:ea typeface="思源黑体 CN Normal" panose="020B0400000000000000" pitchFamily="34" charset="-122"/>
                  </a:rPr>
                  <a:t>服从两点分布，</a:t>
                </a:r>
                <a14:m>
                  <m:oMath xmlns:m="http://schemas.openxmlformats.org/officeDocument/2006/math">
                    <m:r>
                      <a:rPr lang="zh-CN" altLang="en-US" sz="2800" b="1" dirty="0">
                        <a:latin typeface="Cambria Math" panose="02040503050406030204"/>
                      </a:rPr>
                      <m:t>𝔼</m:t>
                    </m:r>
                    <m:d>
                      <m:dPr>
                        <m:ctrlPr>
                          <a:rPr lang="en-US" altLang="zh-CN" sz="2800" b="1" i="1" dirty="0">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𝜉</m:t>
                            </m:r>
                          </m:e>
                          <m:sub>
                            <m:r>
                              <a:rPr lang="zh-CN" altLang="en-US" sz="2800" i="1">
                                <a:latin typeface="Cambria Math" panose="02040503050406030204" pitchFamily="18" charset="0"/>
                              </a:rPr>
                              <m:t>𝑖</m:t>
                            </m:r>
                          </m:sub>
                        </m:sSub>
                      </m:e>
                    </m:d>
                  </m:oMath>
                </a14:m>
                <a:r>
                  <a:rPr lang="en-US" altLang="zh-CN" sz="2800" dirty="0"/>
                  <a:t>=1/2</a:t>
                </a:r>
              </a:p>
              <a:p>
                <a:pPr>
                  <a:lnSpc>
                    <a:spcPct val="120000"/>
                  </a:lnSpc>
                </a:pPr>
                <a:endParaRPr lang="zh-CN" altLang="en-US" sz="2800" dirty="0">
                  <a:ea typeface="思源黑体 CN Normal" panose="020B0400000000000000"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2007341" y="3780896"/>
                <a:ext cx="7316221" cy="1082989"/>
              </a:xfrm>
              <a:prstGeom prst="rect">
                <a:avLst/>
              </a:prstGeom>
              <a:blipFill rotWithShape="1">
                <a:blip r:embed="rId5"/>
                <a:stretch>
                  <a:fillRect l="-1" t="-1652" r="7" b="-1662"/>
                </a:stretch>
              </a:blipFill>
              <a:ln w="57150">
                <a:noFill/>
              </a:ln>
            </p:spPr>
            <p:txBody>
              <a:bodyPr/>
              <a:lstStyle/>
              <a:p>
                <a:r>
                  <a:rPr lang="zh-CN" altLang="en-US">
                    <a:noFill/>
                  </a:rPr>
                  <a:t> </a:t>
                </a:r>
              </a:p>
            </p:txBody>
          </p:sp>
        </mc:Fallback>
      </mc:AlternateContent>
      <p:sp>
        <p:nvSpPr>
          <p:cNvPr id="17" name="矩形 16"/>
          <p:cNvSpPr/>
          <p:nvPr/>
        </p:nvSpPr>
        <p:spPr>
          <a:xfrm>
            <a:off x="1555740" y="4698532"/>
            <a:ext cx="7316221"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再由数学期望的线性性质知</a:t>
            </a:r>
            <a:endParaRPr lang="en-US" altLang="zh-CN" sz="2800" dirty="0">
              <a:ea typeface="思源黑体 CN Normal" panose="020B0400000000000000" pitchFamily="34" charset="-122"/>
            </a:endParaRPr>
          </a:p>
        </p:txBody>
      </p:sp>
      <p:pic>
        <p:nvPicPr>
          <p:cNvPr id="18" name="图片 17"/>
          <p:cNvPicPr>
            <a:picLocks noChangeAspect="1"/>
          </p:cNvPicPr>
          <p:nvPr/>
        </p:nvPicPr>
        <p:blipFill rotWithShape="1">
          <a:blip r:embed="rId6">
            <a:clrChange>
              <a:clrFrom>
                <a:srgbClr val="FFFFFF"/>
              </a:clrFrom>
              <a:clrTo>
                <a:srgbClr val="FFFFFF">
                  <a:alpha val="0"/>
                </a:srgbClr>
              </a:clrTo>
            </a:clrChange>
          </a:blip>
          <a:srcRect l="27202" t="43040" r="9589"/>
          <a:stretch>
            <a:fillRect/>
          </a:stretch>
        </p:blipFill>
        <p:spPr>
          <a:xfrm>
            <a:off x="3806992" y="5263880"/>
            <a:ext cx="4820416" cy="1074027"/>
          </a:xfrm>
          <a:prstGeom prst="rect">
            <a:avLst/>
          </a:prstGeom>
          <a:ln>
            <a:noFill/>
          </a:ln>
          <a:effectLst/>
        </p:spPr>
      </p:pic>
      <p:sp>
        <p:nvSpPr>
          <p:cNvPr id="11" name="灯片编号占位符 10"/>
          <p:cNvSpPr>
            <a:spLocks noGrp="1"/>
          </p:cNvSpPr>
          <p:nvPr>
            <p:ph type="sldNum" sz="quarter" idx="12"/>
          </p:nvPr>
        </p:nvSpPr>
        <p:spPr/>
        <p:txBody>
          <a:bodyPr/>
          <a:lstStyle/>
          <a:p>
            <a:fld id="{5FD308DF-D0D6-41CA-8E01-1A1CE80A10EE}" type="slidenum">
              <a:rPr lang="zh-CN" altLang="en-US" smtClean="0"/>
              <a:t>31</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4"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328990" y="1902277"/>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559319" y="2092856"/>
            <a:ext cx="4303691"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离散型随机变量</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数学期望及其线性性质</a:t>
            </a:r>
            <a:endParaRPr lang="en-US" altLang="zh-CN" sz="2800" dirty="0"/>
          </a:p>
        </p:txBody>
      </p:sp>
      <p:sp>
        <p:nvSpPr>
          <p:cNvPr id="15" name="矩形 14"/>
          <p:cNvSpPr/>
          <p:nvPr/>
        </p:nvSpPr>
        <p:spPr>
          <a:xfrm>
            <a:off x="3007046" y="2565304"/>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619283" y="1902277"/>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308229" y="3051287"/>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214820" y="3519411"/>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59319" y="2669824"/>
            <a:ext cx="3807705"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559319" y="3519411"/>
            <a:ext cx="3885764" cy="5442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32</a:t>
            </a:fld>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26059" y="2875002"/>
            <a:ext cx="6096000" cy="1476375"/>
          </a:xfrm>
          <a:prstGeom prst="rect">
            <a:avLst/>
          </a:prstGeom>
        </p:spPr>
        <p:txBody>
          <a:bodyPr>
            <a:spAutoFit/>
          </a:bodyPr>
          <a:lstStyle/>
          <a:p>
            <a:pPr algn="ctr">
              <a:lnSpc>
                <a:spcPts val="3600"/>
              </a:lnSpc>
            </a:pPr>
            <a:r>
              <a:rPr lang="zh-CN" altLang="en-US" sz="3200" dirty="0"/>
              <a:t>第四次作业</a:t>
            </a:r>
            <a:endParaRPr lang="en-US" altLang="zh-CN" sz="3200" dirty="0"/>
          </a:p>
          <a:p>
            <a:pPr algn="ctr">
              <a:lnSpc>
                <a:spcPts val="3600"/>
              </a:lnSpc>
            </a:pPr>
            <a:endParaRPr lang="en-US" altLang="zh-CN" sz="3200" dirty="0"/>
          </a:p>
          <a:p>
            <a:pPr>
              <a:lnSpc>
                <a:spcPts val="3600"/>
              </a:lnSpc>
            </a:pPr>
            <a:r>
              <a:rPr lang="en-US" altLang="zh-CN" sz="3200" dirty="0"/>
              <a:t>105</a:t>
            </a:r>
            <a:r>
              <a:rPr lang="zh-CN" altLang="en-US" sz="3200" dirty="0"/>
              <a:t>页练习</a:t>
            </a:r>
            <a:r>
              <a:rPr lang="en-US" altLang="zh-CN" sz="3200" dirty="0"/>
              <a:t>2.19</a:t>
            </a:r>
            <a:r>
              <a:rPr lang="zh-CN" altLang="en-US" sz="3200" dirty="0"/>
              <a:t>、</a:t>
            </a:r>
            <a:r>
              <a:rPr lang="en-US" altLang="zh-CN" sz="3200" dirty="0"/>
              <a:t>2.20</a:t>
            </a:r>
            <a:r>
              <a:rPr lang="zh-CN" altLang="en-US" sz="3200" dirty="0"/>
              <a:t>、</a:t>
            </a:r>
            <a:r>
              <a:rPr lang="en-US" altLang="zh-CN" sz="3200" dirty="0"/>
              <a:t>2.21</a:t>
            </a:r>
            <a:r>
              <a:rPr lang="zh-CN" altLang="en-US" sz="3200" dirty="0"/>
              <a:t>、</a:t>
            </a:r>
            <a:r>
              <a:rPr lang="en-US" altLang="zh-CN" sz="3200" dirty="0"/>
              <a:t>2.22</a:t>
            </a:r>
            <a:endParaRPr lang="zh-CN" altLang="en-US" sz="3200" dirty="0"/>
          </a:p>
        </p:txBody>
      </p:sp>
      <p:sp>
        <p:nvSpPr>
          <p:cNvPr id="3" name="灯片编号占位符 2"/>
          <p:cNvSpPr>
            <a:spLocks noGrp="1"/>
          </p:cNvSpPr>
          <p:nvPr>
            <p:ph type="sldNum" sz="quarter" idx="12"/>
          </p:nvPr>
        </p:nvSpPr>
        <p:spPr/>
        <p:txBody>
          <a:bodyPr/>
          <a:lstStyle/>
          <a:p>
            <a:fld id="{5FD308DF-D0D6-41CA-8E01-1A1CE80A10EE}" type="slidenum">
              <a:rPr lang="zh-CN" altLang="en-US" smtClean="0"/>
              <a:t>33</a:t>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510660"/>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404892"/>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17514"/>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连续型随机变量及其数学期望</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34</a:t>
            </a:fld>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4446" y="1858629"/>
            <a:ext cx="8208912" cy="492443"/>
          </a:xfrm>
          <a:prstGeom prst="rect">
            <a:avLst/>
          </a:prstGeom>
          <a:noFill/>
        </p:spPr>
        <p:txBody>
          <a:bodyPr wrap="square" rtlCol="0">
            <a:spAutoFit/>
          </a:bodyPr>
          <a:lstStyle/>
          <a:p>
            <a:r>
              <a:rPr lang="zh-CN" altLang="en-US" sz="2600" b="1" dirty="0"/>
              <a:t>曲边梯形：</a:t>
            </a:r>
          </a:p>
        </p:txBody>
      </p:sp>
      <mc:AlternateContent xmlns:mc="http://schemas.openxmlformats.org/markup-compatibility/2006" xmlns:a14="http://schemas.microsoft.com/office/drawing/2010/main">
        <mc:Choice Requires="a14">
          <p:sp>
            <p:nvSpPr>
              <p:cNvPr id="4" name="TextBox 3"/>
              <p:cNvSpPr txBox="1"/>
              <p:nvPr/>
            </p:nvSpPr>
            <p:spPr>
              <a:xfrm>
                <a:off x="1122556" y="4050779"/>
                <a:ext cx="9946888" cy="2300823"/>
              </a:xfrm>
              <a:prstGeom prst="rect">
                <a:avLst/>
              </a:prstGeom>
              <a:noFill/>
            </p:spPr>
            <p:txBody>
              <a:bodyPr wrap="square" rtlCol="0">
                <a:spAutoFit/>
              </a:bodyPr>
              <a:lstStyle/>
              <a:p>
                <a:r>
                  <a:rPr lang="zh-CN" altLang="en-US" sz="2600" dirty="0"/>
                  <a:t>称其面积为函数</a:t>
                </a:r>
                <a14:m>
                  <m:oMath xmlns:m="http://schemas.openxmlformats.org/officeDocument/2006/math">
                    <m:r>
                      <a:rPr lang="en-US" altLang="zh-CN" sz="2600" b="1" i="1">
                        <a:latin typeface="Cambria Math" panose="02040503050406030204"/>
                      </a:rPr>
                      <m:t>𝒑</m:t>
                    </m:r>
                    <m:r>
                      <a:rPr lang="en-US" altLang="zh-CN" sz="2600" b="1" i="1">
                        <a:latin typeface="Cambria Math" panose="02040503050406030204"/>
                      </a:rPr>
                      <m:t>(</m:t>
                    </m:r>
                    <m:r>
                      <a:rPr lang="en-US" altLang="zh-CN" sz="2600" b="1" i="1">
                        <a:latin typeface="Cambria Math" panose="02040503050406030204"/>
                      </a:rPr>
                      <m:t>𝒙</m:t>
                    </m:r>
                    <m:r>
                      <a:rPr lang="en-US" altLang="zh-CN" sz="2600" b="1" i="1">
                        <a:latin typeface="Cambria Math" panose="02040503050406030204"/>
                      </a:rPr>
                      <m:t>)</m:t>
                    </m:r>
                  </m:oMath>
                </a14:m>
                <a:r>
                  <a:rPr lang="zh-CN" altLang="en-US" sz="2600" dirty="0"/>
                  <a:t>在区间</a:t>
                </a:r>
                <a14:m>
                  <m:oMath xmlns:m="http://schemas.openxmlformats.org/officeDocument/2006/math">
                    <m:r>
                      <a:rPr lang="en-US" altLang="zh-CN" sz="2600" b="1" i="1">
                        <a:latin typeface="Cambria Math" panose="02040503050406030204"/>
                      </a:rPr>
                      <m:t>(</m:t>
                    </m:r>
                    <m:r>
                      <a:rPr lang="en-US" altLang="zh-CN" sz="2600" b="1" i="1">
                        <a:latin typeface="Cambria Math" panose="02040503050406030204"/>
                      </a:rPr>
                      <m:t>𝒂</m:t>
                    </m:r>
                    <m:r>
                      <a:rPr lang="en-US" altLang="zh-CN" sz="2600" b="1" i="1">
                        <a:latin typeface="Cambria Math" panose="02040503050406030204"/>
                      </a:rPr>
                      <m:t>,</m:t>
                    </m:r>
                    <m:r>
                      <a:rPr lang="en-US" altLang="zh-CN" sz="2600" b="1" i="1">
                        <a:latin typeface="Cambria Math" panose="02040503050406030204"/>
                      </a:rPr>
                      <m:t>𝒃</m:t>
                    </m:r>
                    <m:r>
                      <a:rPr lang="en-US" altLang="zh-CN" sz="2600" b="1" i="1">
                        <a:latin typeface="Cambria Math" panose="02040503050406030204"/>
                      </a:rPr>
                      <m:t>]</m:t>
                    </m:r>
                  </m:oMath>
                </a14:m>
                <a:r>
                  <a:rPr lang="zh-CN" altLang="en-US" sz="2600" dirty="0"/>
                  <a:t>上的</a:t>
                </a:r>
                <a:r>
                  <a:rPr lang="zh-CN" altLang="en-US" sz="2600" b="1" dirty="0"/>
                  <a:t>定积分</a:t>
                </a:r>
                <a:r>
                  <a:rPr lang="zh-CN" altLang="en-US" sz="2600" dirty="0"/>
                  <a:t>，称</a:t>
                </a:r>
                <a14:m>
                  <m:oMath xmlns:m="http://schemas.openxmlformats.org/officeDocument/2006/math">
                    <m:r>
                      <a:rPr lang="en-US" altLang="zh-CN" sz="2600" b="1" i="1">
                        <a:latin typeface="Cambria Math" panose="02040503050406030204"/>
                      </a:rPr>
                      <m:t>𝒑</m:t>
                    </m:r>
                    <m:r>
                      <a:rPr lang="en-US" altLang="zh-CN" sz="2600" b="1" i="1">
                        <a:latin typeface="Cambria Math" panose="02040503050406030204"/>
                      </a:rPr>
                      <m:t>(</m:t>
                    </m:r>
                    <m:r>
                      <a:rPr lang="en-US" altLang="zh-CN" sz="2600" b="1" i="1">
                        <a:latin typeface="Cambria Math" panose="02040503050406030204"/>
                      </a:rPr>
                      <m:t>𝒙</m:t>
                    </m:r>
                    <m:r>
                      <a:rPr lang="en-US" altLang="zh-CN" sz="2600" b="1" i="1">
                        <a:latin typeface="Cambria Math" panose="02040503050406030204"/>
                      </a:rPr>
                      <m:t>)</m:t>
                    </m:r>
                  </m:oMath>
                </a14:m>
                <a:r>
                  <a:rPr lang="zh-CN" altLang="en-US" sz="2600" dirty="0"/>
                  <a:t>为</a:t>
                </a:r>
                <a:r>
                  <a:rPr lang="zh-CN" altLang="en-US" sz="2600" b="1" dirty="0"/>
                  <a:t>被积函数</a:t>
                </a:r>
                <a:r>
                  <a:rPr lang="zh-CN" altLang="en-US" sz="2600" dirty="0"/>
                  <a:t>，如图</a:t>
                </a:r>
                <a:r>
                  <a:rPr lang="en-US" altLang="zh-CN" sz="2600" dirty="0"/>
                  <a:t>2.8</a:t>
                </a:r>
                <a:r>
                  <a:rPr lang="zh-CN" altLang="en-US" sz="2600" dirty="0"/>
                  <a:t>所示，为讨论方便，我们用</a:t>
                </a:r>
                <a:endParaRPr lang="en-US" altLang="zh-CN" sz="2600" dirty="0"/>
              </a:p>
              <a:p>
                <a:pPr/>
                <a14:m>
                  <m:oMathPara xmlns:m="http://schemas.openxmlformats.org/officeDocument/2006/math">
                    <m:oMathParaPr>
                      <m:jc m:val="centerGroup"/>
                    </m:oMathParaPr>
                    <m:oMath xmlns:m="http://schemas.openxmlformats.org/officeDocument/2006/math">
                      <m:nary>
                        <m:naryPr>
                          <m:ctrlPr>
                            <a:rPr lang="zh-CN" altLang="en-US" sz="2800" i="1">
                              <a:latin typeface="Cambria Math" panose="02040503050406030204" pitchFamily="18" charset="0"/>
                            </a:rPr>
                          </m:ctrlPr>
                        </m:naryPr>
                        <m:sub>
                          <m:r>
                            <m:rPr>
                              <m:brk m:alnAt="23"/>
                            </m:rPr>
                            <a:rPr lang="en-US" altLang="zh-CN" sz="2800" i="1">
                              <a:latin typeface="Cambria Math" panose="02040503050406030204"/>
                            </a:rPr>
                            <m:t>𝑎</m:t>
                          </m:r>
                        </m:sub>
                        <m:sup>
                          <m:r>
                            <a:rPr lang="en-US" altLang="zh-CN" sz="2800" i="1">
                              <a:latin typeface="Cambria Math" panose="02040503050406030204"/>
                            </a:rPr>
                            <m:t>𝑏</m:t>
                          </m:r>
                        </m:sup>
                        <m:e>
                          <m:r>
                            <a:rPr lang="en-US" altLang="zh-CN" sz="2800" b="1" i="1">
                              <a:latin typeface="Cambria Math" panose="02040503050406030204"/>
                            </a:rPr>
                            <m:t>𝒑</m:t>
                          </m:r>
                          <m:d>
                            <m:dPr>
                              <m:ctrlPr>
                                <a:rPr lang="en-US" altLang="zh-CN" sz="2800" b="1" i="1">
                                  <a:latin typeface="Cambria Math" panose="02040503050406030204" pitchFamily="18" charset="0"/>
                                </a:rPr>
                              </m:ctrlPr>
                            </m:dPr>
                            <m:e>
                              <m:r>
                                <a:rPr lang="en-US" altLang="zh-CN" sz="2800" b="1" i="1">
                                  <a:latin typeface="Cambria Math" panose="02040503050406030204"/>
                                </a:rPr>
                                <m:t>𝒙</m:t>
                              </m:r>
                            </m:e>
                          </m:d>
                          <m:r>
                            <a:rPr lang="en-US" altLang="zh-CN" sz="2800" b="1" i="1">
                              <a:latin typeface="Cambria Math" panose="02040503050406030204"/>
                            </a:rPr>
                            <m:t>𝒅𝒙</m:t>
                          </m:r>
                        </m:e>
                      </m:nary>
                    </m:oMath>
                  </m:oMathPara>
                </a14:m>
                <a:endParaRPr lang="en-US" altLang="zh-CN" sz="2800" dirty="0"/>
              </a:p>
              <a:p>
                <a:r>
                  <a:rPr lang="zh-CN" altLang="en-US" sz="2800" dirty="0"/>
                  <a:t>表示函数</a:t>
                </a:r>
                <a14:m>
                  <m:oMath xmlns:m="http://schemas.openxmlformats.org/officeDocument/2006/math">
                    <m:r>
                      <a:rPr lang="en-US" altLang="zh-CN" sz="2800" b="1" i="1">
                        <a:latin typeface="Cambria Math" panose="02040503050406030204"/>
                      </a:rPr>
                      <m:t>𝒑</m:t>
                    </m:r>
                    <m:r>
                      <a:rPr lang="en-US" altLang="zh-CN" sz="2800" b="1" i="1">
                        <a:latin typeface="Cambria Math" panose="02040503050406030204"/>
                      </a:rPr>
                      <m:t>(</m:t>
                    </m:r>
                    <m:r>
                      <a:rPr lang="en-US" altLang="zh-CN" sz="2800" b="1" i="1">
                        <a:latin typeface="Cambria Math" panose="02040503050406030204"/>
                      </a:rPr>
                      <m:t>𝒙</m:t>
                    </m:r>
                    <m:r>
                      <a:rPr lang="en-US" altLang="zh-CN" sz="2800" b="1" i="1">
                        <a:latin typeface="Cambria Math" panose="02040503050406030204"/>
                      </a:rPr>
                      <m:t>)</m:t>
                    </m:r>
                  </m:oMath>
                </a14:m>
                <a:r>
                  <a:rPr lang="zh-CN" altLang="en-US" sz="2800" dirty="0"/>
                  <a:t>在区间</a:t>
                </a:r>
                <a14:m>
                  <m:oMath xmlns:m="http://schemas.openxmlformats.org/officeDocument/2006/math">
                    <m:r>
                      <a:rPr lang="en-US" altLang="zh-CN" sz="2800" b="1" i="1">
                        <a:latin typeface="Cambria Math" panose="02040503050406030204"/>
                      </a:rPr>
                      <m:t>[</m:t>
                    </m:r>
                    <m:r>
                      <a:rPr lang="en-US" altLang="zh-CN" sz="2800" b="1" i="1">
                        <a:latin typeface="Cambria Math" panose="02040503050406030204"/>
                      </a:rPr>
                      <m:t>𝒂</m:t>
                    </m:r>
                    <m:r>
                      <a:rPr lang="en-US" altLang="zh-CN" sz="2800" b="1" i="1">
                        <a:latin typeface="Cambria Math" panose="02040503050406030204"/>
                      </a:rPr>
                      <m:t>,</m:t>
                    </m:r>
                    <m:r>
                      <a:rPr lang="en-US" altLang="zh-CN" sz="2800" b="1" i="1">
                        <a:latin typeface="Cambria Math" panose="02040503050406030204"/>
                      </a:rPr>
                      <m:t>𝒃</m:t>
                    </m:r>
                    <m:r>
                      <a:rPr lang="en-US" altLang="zh-CN" sz="2800" b="1" i="1">
                        <a:latin typeface="Cambria Math" panose="02040503050406030204"/>
                      </a:rPr>
                      <m:t>]</m:t>
                    </m:r>
                  </m:oMath>
                </a14:m>
                <a:r>
                  <a:rPr lang="zh-CN" altLang="en-US" sz="2800" dirty="0"/>
                  <a:t>上的定积分</a:t>
                </a:r>
                <a:r>
                  <a:rPr lang="en-US" altLang="zh-CN" sz="2800" dirty="0"/>
                  <a:t>.</a:t>
                </a:r>
                <a:endParaRPr lang="zh-CN" alt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122556" y="4050779"/>
                <a:ext cx="9946888" cy="2300823"/>
              </a:xfrm>
              <a:prstGeom prst="rect">
                <a:avLst/>
              </a:prstGeom>
              <a:blipFill rotWithShape="1">
                <a:blip r:embed="rId2"/>
                <a:stretch>
                  <a:fillRect l="-5" t="-5" r="1" b="14"/>
                </a:stretch>
              </a:blipFill>
            </p:spPr>
            <p:txBody>
              <a:bodyPr/>
              <a:lstStyle/>
              <a:p>
                <a:r>
                  <a:rPr lang="zh-CN" altLang="en-US">
                    <a:noFill/>
                  </a:rPr>
                  <a:t> </a:t>
                </a:r>
              </a:p>
            </p:txBody>
          </p:sp>
        </mc:Fallback>
      </mc:AlternateContent>
      <p:grpSp>
        <p:nvGrpSpPr>
          <p:cNvPr id="7" name="组合 6"/>
          <p:cNvGrpSpPr/>
          <p:nvPr/>
        </p:nvGrpSpPr>
        <p:grpSpPr>
          <a:xfrm>
            <a:off x="3272317" y="1012403"/>
            <a:ext cx="4032448" cy="3033628"/>
            <a:chOff x="2693741" y="1124744"/>
            <a:chExt cx="4032448" cy="3033628"/>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124744"/>
              <a:ext cx="3384377" cy="2673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693741" y="3789040"/>
              <a:ext cx="4032448" cy="369332"/>
            </a:xfrm>
            <a:prstGeom prst="rect">
              <a:avLst/>
            </a:prstGeom>
          </p:spPr>
          <p:txBody>
            <a:bodyPr wrap="square">
              <a:spAutoFit/>
            </a:bodyPr>
            <a:lstStyle/>
            <a:p>
              <a:r>
                <a:rPr lang="zh-CN" altLang="en-US" dirty="0"/>
                <a:t>图</a:t>
              </a:r>
              <a:r>
                <a:rPr lang="en-US" altLang="zh-CN" dirty="0"/>
                <a:t>2.8 </a:t>
              </a:r>
              <a:r>
                <a:rPr lang="zh-CN" altLang="en-US" dirty="0"/>
                <a:t>定积分与曲边梯形的面积</a:t>
              </a: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35</a:t>
            </a:fld>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765" y="1003121"/>
            <a:ext cx="3384377" cy="2673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a:off x="8943278" y="1505414"/>
            <a:ext cx="0" cy="2007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355873" y="1702419"/>
            <a:ext cx="0" cy="1810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508380" y="1505414"/>
            <a:ext cx="4348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943278" y="1702419"/>
            <a:ext cx="4348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355873" y="1981199"/>
            <a:ext cx="34568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9701561" y="1997054"/>
            <a:ext cx="0" cy="2155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845296" y="1079230"/>
                <a:ext cx="8703758" cy="5149551"/>
              </a:xfrm>
              <a:prstGeom prst="rect">
                <a:avLst/>
              </a:prstGeom>
              <a:noFill/>
            </p:spPr>
            <p:txBody>
              <a:bodyPr wrap="square" rtlCol="0">
                <a:spAutoFit/>
              </a:bodyPr>
              <a:lstStyle/>
              <a:p>
                <a:pPr>
                  <a:lnSpc>
                    <a:spcPct val="150000"/>
                  </a:lnSpc>
                </a:pPr>
                <a:r>
                  <a:rPr lang="en-US" altLang="zh-CN" sz="2400" dirty="0">
                    <a:latin typeface="+mj-ea"/>
                    <a:ea typeface="+mj-ea"/>
                  </a:rPr>
                  <a:t>R</a:t>
                </a:r>
                <a:r>
                  <a:rPr lang="zh-CN" altLang="en-US" sz="2400" dirty="0">
                    <a:latin typeface="+mj-ea"/>
                    <a:ea typeface="+mj-ea"/>
                  </a:rPr>
                  <a:t>软件可以用函数</a:t>
                </a:r>
                <a14:m>
                  <m:oMath xmlns:m="http://schemas.openxmlformats.org/officeDocument/2006/math">
                    <m:r>
                      <a:rPr lang="en-US" altLang="zh-CN" sz="2400" b="1" i="1">
                        <a:latin typeface="Cambria Math" panose="02040503050406030204" pitchFamily="18" charset="0"/>
                        <a:ea typeface="+mj-ea"/>
                      </a:rPr>
                      <m:t>𝒊𝒏𝒕𝒆𝒈𝒓𝒂𝒕𝒆</m:t>
                    </m:r>
                  </m:oMath>
                </a14:m>
                <a:r>
                  <a:rPr lang="zh-CN" altLang="en-US" sz="2400" dirty="0">
                    <a:latin typeface="+mj-ea"/>
                    <a:ea typeface="+mj-ea"/>
                  </a:rPr>
                  <a:t>计算定积分，例如计算</a:t>
                </a:r>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nary>
                        <m:naryPr>
                          <m:ctrlPr>
                            <a:rPr lang="zh-CN" altLang="en-US"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0</m:t>
                          </m:r>
                        </m:sub>
                        <m:sup>
                          <m:r>
                            <a:rPr lang="en-US" altLang="zh-CN" sz="2400" i="1">
                              <a:latin typeface="Cambria Math" panose="02040503050406030204" pitchFamily="18" charset="0"/>
                              <a:ea typeface="+mj-ea"/>
                            </a:rPr>
                            <m:t>1</m:t>
                          </m:r>
                        </m:sup>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r>
                                <a:rPr lang="en-US" altLang="zh-CN" sz="2400" i="1">
                                  <a:latin typeface="Cambria Math" panose="02040503050406030204" pitchFamily="18" charset="0"/>
                                  <a:ea typeface="+mj-ea"/>
                                </a:rPr>
                                <m:t>2</m:t>
                              </m:r>
                            </m:sup>
                          </m:sSup>
                          <m:r>
                            <a:rPr lang="en-US" altLang="zh-CN" sz="2400" b="1" i="1">
                              <a:latin typeface="Cambria Math" panose="02040503050406030204" pitchFamily="18" charset="0"/>
                              <a:ea typeface="+mj-ea"/>
                            </a:rPr>
                            <m:t>𝒅𝒙</m:t>
                          </m:r>
                        </m:e>
                      </m:nary>
                    </m:oMath>
                  </m:oMathPara>
                </a14:m>
                <a:endParaRPr lang="en-US" altLang="zh-CN" sz="2400" dirty="0">
                  <a:latin typeface="+mj-ea"/>
                  <a:ea typeface="+mj-ea"/>
                </a:endParaRPr>
              </a:p>
              <a:p>
                <a:pPr>
                  <a:lnSpc>
                    <a:spcPct val="150000"/>
                  </a:lnSpc>
                </a:pPr>
                <a:r>
                  <a:rPr lang="zh-CN" altLang="en-US" sz="2400" dirty="0">
                    <a:latin typeface="+mj-ea"/>
                    <a:ea typeface="+mj-ea"/>
                  </a:rPr>
                  <a:t>的</a:t>
                </a:r>
                <a:r>
                  <a:rPr lang="en-US" altLang="zh-CN" sz="2400" dirty="0">
                    <a:latin typeface="+mj-ea"/>
                    <a:ea typeface="+mj-ea"/>
                  </a:rPr>
                  <a:t>R</a:t>
                </a:r>
                <a:r>
                  <a:rPr lang="zh-CN" altLang="en-US" sz="2400" dirty="0">
                    <a:latin typeface="+mj-ea"/>
                    <a:ea typeface="+mj-ea"/>
                  </a:rPr>
                  <a:t>程序代码如下</a:t>
                </a:r>
                <a:r>
                  <a:rPr lang="en-US" altLang="zh-CN" sz="2400" dirty="0">
                    <a:latin typeface="+mj-ea"/>
                    <a:ea typeface="+mj-ea"/>
                  </a:rPr>
                  <a:t>:</a:t>
                </a:r>
              </a:p>
              <a:p>
                <a:pPr>
                  <a:lnSpc>
                    <a:spcPct val="150000"/>
                  </a:lnSpc>
                </a:pPr>
                <a:r>
                  <a:rPr lang="en-US" altLang="zh-CN" sz="2400" dirty="0">
                    <a:latin typeface="+mj-ea"/>
                    <a:ea typeface="+mj-ea"/>
                  </a:rPr>
                  <a:t>                      integrate(function(x) x^2,0,1)</a:t>
                </a:r>
                <a:endParaRPr lang="zh-CN" altLang="en-US" sz="2400" dirty="0">
                  <a:latin typeface="+mj-ea"/>
                  <a:ea typeface="+mj-ea"/>
                </a:endParaRPr>
              </a:p>
              <a:p>
                <a:pPr>
                  <a:lnSpc>
                    <a:spcPct val="150000"/>
                  </a:lnSpc>
                </a:pPr>
                <a:r>
                  <a:rPr lang="zh-CN" altLang="en-US" sz="2400" dirty="0">
                    <a:latin typeface="+mj-ea"/>
                    <a:ea typeface="+mj-ea"/>
                  </a:rPr>
                  <a:t>运行该代码后，在控制台窗口中显示的输出结果为：</a:t>
                </a:r>
                <a:endParaRPr lang="en-US" altLang="zh-CN" sz="2400" dirty="0">
                  <a:latin typeface="+mj-ea"/>
                  <a:ea typeface="+mj-ea"/>
                </a:endParaRPr>
              </a:p>
              <a:p>
                <a:pPr algn="ctr">
                  <a:lnSpc>
                    <a:spcPct val="150000"/>
                  </a:lnSpc>
                </a:pPr>
                <a:r>
                  <a:rPr lang="en-US" altLang="zh-CN" sz="2400" dirty="0">
                    <a:latin typeface="+mj-ea"/>
                    <a:ea typeface="+mj-ea"/>
                  </a:rPr>
                  <a:t>0.3333333  with  absolute  error  &lt;  3.7e-15</a:t>
                </a:r>
              </a:p>
              <a:p>
                <a:pPr>
                  <a:lnSpc>
                    <a:spcPct val="150000"/>
                  </a:lnSpc>
                </a:pPr>
                <a:r>
                  <a:rPr lang="zh-CN" altLang="en-US" sz="2400" dirty="0">
                    <a:latin typeface="+mj-ea"/>
                    <a:ea typeface="+mj-ea"/>
                  </a:rPr>
                  <a:t>可利用</a:t>
                </a:r>
                <a:r>
                  <a:rPr lang="en-US" altLang="zh-CN" sz="2400" dirty="0">
                    <a:latin typeface="+mj-ea"/>
                    <a:ea typeface="+mj-ea"/>
                  </a:rPr>
                  <a:t>R</a:t>
                </a:r>
                <a:r>
                  <a:rPr lang="zh-CN" altLang="en-US" sz="2400" dirty="0">
                    <a:latin typeface="+mj-ea"/>
                    <a:ea typeface="+mj-ea"/>
                  </a:rPr>
                  <a:t>语言的在线帮助了解该函数的使用方法：</a:t>
                </a:r>
                <a:endParaRPr lang="en-US" altLang="zh-CN" sz="2400" dirty="0">
                  <a:latin typeface="+mj-ea"/>
                  <a:ea typeface="+mj-ea"/>
                </a:endParaRPr>
              </a:p>
              <a:p>
                <a:pPr algn="ctr">
                  <a:lnSpc>
                    <a:spcPct val="150000"/>
                  </a:lnSpc>
                </a:pPr>
                <a:r>
                  <a:rPr lang="en-US" altLang="zh-CN" sz="2400" dirty="0">
                    <a:latin typeface="+mj-ea"/>
                    <a:ea typeface="+mj-ea"/>
                  </a:rPr>
                  <a:t>?integrate</a:t>
                </a:r>
                <a:endParaRPr lang="zh-CN" altLang="en-US" sz="2400" dirty="0">
                  <a:latin typeface="+mj-ea"/>
                  <a:ea typeface="+mj-ea"/>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45296" y="1079230"/>
                <a:ext cx="8703758" cy="5149551"/>
              </a:xfrm>
              <a:prstGeom prst="rect">
                <a:avLst/>
              </a:prstGeom>
              <a:blipFill rotWithShape="1">
                <a:blip r:embed="rId3"/>
                <a:stretch>
                  <a:fillRect l="-7" t="-7" r="5" b="1"/>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5FD308DF-D0D6-41CA-8E01-1A1CE80A10EE}" type="slidenum">
              <a:rPr lang="zh-CN" altLang="en-US" smtClean="0"/>
              <a:t>36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555670" y="1027829"/>
            <a:ext cx="3882747" cy="519773"/>
            <a:chOff x="1676400" y="988194"/>
            <a:chExt cx="6397083" cy="519773"/>
          </a:xfrm>
        </p:grpSpPr>
        <p:grpSp>
          <p:nvGrpSpPr>
            <p:cNvPr id="29" name="组合 28"/>
            <p:cNvGrpSpPr/>
            <p:nvPr/>
          </p:nvGrpSpPr>
          <p:grpSpPr>
            <a:xfrm>
              <a:off x="1676400" y="988194"/>
              <a:ext cx="6397083" cy="519773"/>
              <a:chOff x="1676400" y="988194"/>
              <a:chExt cx="6397083" cy="519773"/>
            </a:xfrm>
          </p:grpSpPr>
          <p:sp>
            <p:nvSpPr>
              <p:cNvPr id="37" name="矩形 36"/>
              <p:cNvSpPr/>
              <p:nvPr/>
            </p:nvSpPr>
            <p:spPr>
              <a:xfrm>
                <a:off x="1676400" y="988194"/>
                <a:ext cx="6397083"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750294" y="1182412"/>
                <a:ext cx="511349" cy="158665"/>
                <a:chOff x="1750294" y="1182412"/>
                <a:chExt cx="511349" cy="158665"/>
              </a:xfrm>
            </p:grpSpPr>
            <p:grpSp>
              <p:nvGrpSpPr>
                <p:cNvPr id="39" name="组合 38"/>
                <p:cNvGrpSpPr/>
                <p:nvPr/>
              </p:nvGrpSpPr>
              <p:grpSpPr>
                <a:xfrm>
                  <a:off x="1782744" y="1182412"/>
                  <a:ext cx="442916" cy="158665"/>
                  <a:chOff x="1612104" y="779548"/>
                  <a:chExt cx="442916" cy="158665"/>
                </a:xfrm>
              </p:grpSpPr>
              <p:cxnSp>
                <p:nvCxnSpPr>
                  <p:cNvPr id="43" name="直接连接符 42"/>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0" name="椭圆 39"/>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TextBox 30"/>
            <p:cNvSpPr txBox="1"/>
            <p:nvPr/>
          </p:nvSpPr>
          <p:spPr>
            <a:xfrm>
              <a:off x="2541579" y="1015524"/>
              <a:ext cx="5513379"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连续型随机变量</a:t>
              </a:r>
              <a:endParaRPr lang="zh-CN" altLang="en-US" sz="3200" dirty="0">
                <a:solidFill>
                  <a:schemeClr val="bg1"/>
                </a:solidFill>
                <a:latin typeface="+mj-lt"/>
                <a:ea typeface="思源黑体 CN Bold" panose="020B0800000000000000" pitchFamily="34" charset="-122"/>
              </a:endParaRPr>
            </a:p>
          </p:txBody>
        </p:sp>
      </p:grpSp>
      <p:grpSp>
        <p:nvGrpSpPr>
          <p:cNvPr id="54" name="组合 53"/>
          <p:cNvGrpSpPr/>
          <p:nvPr/>
        </p:nvGrpSpPr>
        <p:grpSpPr>
          <a:xfrm>
            <a:off x="1522554" y="2211849"/>
            <a:ext cx="7471851" cy="1305976"/>
            <a:chOff x="1362565" y="1905903"/>
            <a:chExt cx="7471851" cy="1305976"/>
          </a:xfrm>
        </p:grpSpPr>
        <p:sp>
          <p:nvSpPr>
            <p:cNvPr id="55" name="椭圆 54"/>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7" name="矩形 56"/>
                <p:cNvSpPr/>
                <p:nvPr/>
              </p:nvSpPr>
              <p:spPr>
                <a:xfrm>
                  <a:off x="1750294" y="2332550"/>
                  <a:ext cx="708412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如果存在非负函数 </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，使</a:t>
                  </a:r>
                  <a14:m>
                    <m:oMath xmlns:m="http://schemas.openxmlformats.org/officeDocument/2006/math">
                      <m:r>
                        <a:rPr lang="en-US" altLang="zh-CN" sz="2800" i="1" dirty="0" smtClean="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的分布函数</a:t>
                  </a:r>
                  <a:endParaRPr lang="en-US" altLang="zh-CN" sz="2800" dirty="0">
                    <a:solidFill>
                      <a:prstClr val="black"/>
                    </a:solidFill>
                    <a:ea typeface="思源黑体 CN Normal" panose="020B0400000000000000" pitchFamily="34" charset="-122"/>
                  </a:endParaRPr>
                </a:p>
              </p:txBody>
            </p:sp>
          </mc:Choice>
          <mc:Fallback xmlns="">
            <p:sp>
              <p:nvSpPr>
                <p:cNvPr id="57" name="矩形 56"/>
                <p:cNvSpPr>
                  <a:spLocks noRot="1" noChangeAspect="1" noMove="1" noResize="1" noEditPoints="1" noAdjustHandles="1" noChangeArrowheads="1" noChangeShapeType="1" noTextEdit="1"/>
                </p:cNvSpPr>
                <p:nvPr/>
              </p:nvSpPr>
              <p:spPr>
                <a:xfrm>
                  <a:off x="1750294" y="2332550"/>
                  <a:ext cx="7084122" cy="523220"/>
                </a:xfrm>
                <a:prstGeom prst="rect">
                  <a:avLst/>
                </a:prstGeom>
                <a:blipFill rotWithShape="1">
                  <a:blip r:embed="rId4"/>
                </a:blipFill>
                <a:ln w="57150">
                  <a:noFill/>
                </a:ln>
              </p:spPr>
              <p:txBody>
                <a:bodyPr/>
                <a:lstStyle/>
                <a:p>
                  <a:r>
                    <a:rPr lang="zh-CN" altLang="en-US">
                      <a:noFill/>
                    </a:rPr>
                    <a:t> </a:t>
                  </a:r>
                </a:p>
              </p:txBody>
            </p:sp>
          </mc:Fallback>
        </mc:AlternateContent>
        <p:cxnSp>
          <p:nvCxnSpPr>
            <p:cNvPr id="70" name="直接连接符 69"/>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1" name="矩形 70"/>
          <p:cNvSpPr/>
          <p:nvPr/>
        </p:nvSpPr>
        <p:spPr>
          <a:xfrm>
            <a:off x="2317876" y="2020776"/>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72" name="图片 71"/>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5425" t="24655" r="27375" b="36999"/>
          <a:stretch>
            <a:fillRect/>
          </a:stretch>
        </p:blipFill>
        <p:spPr>
          <a:xfrm>
            <a:off x="2980078" y="3256216"/>
            <a:ext cx="4413456" cy="1062567"/>
          </a:xfrm>
          <a:prstGeom prst="rect">
            <a:avLst/>
          </a:prstGeom>
          <a:ln>
            <a:noFill/>
          </a:ln>
          <a:effectLst/>
        </p:spPr>
      </p:pic>
      <mc:AlternateContent xmlns:mc="http://schemas.openxmlformats.org/markup-compatibility/2006" xmlns:a14="http://schemas.microsoft.com/office/drawing/2010/main">
        <mc:Choice Requires="a14">
          <p:sp>
            <p:nvSpPr>
              <p:cNvPr id="73" name="矩形 72"/>
              <p:cNvSpPr/>
              <p:nvPr/>
            </p:nvSpPr>
            <p:spPr>
              <a:xfrm>
                <a:off x="1389150" y="4358327"/>
                <a:ext cx="9367023"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就称</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连续型随机变量</a:t>
                </a:r>
                <a:r>
                  <a:rPr lang="zh-CN" altLang="en-US" sz="2800" dirty="0">
                    <a:solidFill>
                      <a:prstClr val="black"/>
                    </a:solidFill>
                    <a:ea typeface="思源黑体 CN Normal" panose="020B0400000000000000" pitchFamily="34" charset="-122"/>
                  </a:rPr>
                  <a:t>；称</a:t>
                </a:r>
                <a:r>
                  <a:rPr lang="en-US" altLang="zh-CN" sz="2800" i="1" dirty="0">
                    <a:solidFill>
                      <a:prstClr val="black"/>
                    </a:solidFill>
                    <a:ea typeface="思源黑体 CN Normal" panose="020B0400000000000000" pitchFamily="34" charset="-122"/>
                  </a:rPr>
                  <a:t>F</a:t>
                </a:r>
                <a:r>
                  <a:rPr lang="zh-CN" altLang="en-US" sz="2800" dirty="0">
                    <a:solidFill>
                      <a:prstClr val="black"/>
                    </a:solidFill>
                    <a:ea typeface="思源黑体 CN Normal" panose="020B0400000000000000" pitchFamily="34" charset="-122"/>
                  </a:rPr>
                  <a:t>为</a:t>
                </a:r>
                <a:r>
                  <a:rPr lang="zh-CN" altLang="en-US" sz="2800" dirty="0">
                    <a:solidFill>
                      <a:srgbClr val="004EA2"/>
                    </a:solidFill>
                    <a:ea typeface="思源黑体 CN Normal" panose="020B0400000000000000" pitchFamily="34" charset="-122"/>
                  </a:rPr>
                  <a:t>连续型分布</a:t>
                </a:r>
                <a:r>
                  <a:rPr lang="zh-CN" altLang="en-US" sz="2800" dirty="0">
                    <a:solidFill>
                      <a:prstClr val="black"/>
                    </a:solidFill>
                    <a:ea typeface="思源黑体 CN Normal" panose="020B0400000000000000" pitchFamily="34" charset="-122"/>
                  </a:rPr>
                  <a:t>；称</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为</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或</a:t>
                </a:r>
                <a:r>
                  <a:rPr lang="en-US" altLang="zh-CN" sz="2800" i="1" dirty="0">
                    <a:solidFill>
                      <a:prstClr val="black"/>
                    </a:solidFill>
                    <a:ea typeface="思源黑体 CN Normal" panose="020B0400000000000000" pitchFamily="34" charset="-122"/>
                  </a:rPr>
                  <a:t>F </a:t>
                </a:r>
                <a:r>
                  <a:rPr lang="zh-CN" altLang="en-US" sz="2800" dirty="0">
                    <a:solidFill>
                      <a:prstClr val="black"/>
                    </a:solidFill>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密度函数</a:t>
                </a:r>
                <a:r>
                  <a:rPr lang="zh-CN" altLang="en-US" sz="2800" dirty="0">
                    <a:solidFill>
                      <a:prstClr val="black"/>
                    </a:solidFill>
                    <a:ea typeface="思源黑体 CN Normal" panose="020B0400000000000000" pitchFamily="34" charset="-122"/>
                  </a:rPr>
                  <a:t>，简称为</a:t>
                </a:r>
                <a:r>
                  <a:rPr lang="zh-CN" altLang="en-US" sz="2800" dirty="0">
                    <a:solidFill>
                      <a:srgbClr val="004EA2"/>
                    </a:solidFill>
                    <a:ea typeface="思源黑体 CN Normal" panose="020B0400000000000000" pitchFamily="34" charset="-122"/>
                  </a:rPr>
                  <a:t>密度</a:t>
                </a:r>
                <a:r>
                  <a:rPr lang="en-US" altLang="zh-CN" sz="2800" dirty="0">
                    <a:ea typeface="思源黑体 CN Normal" panose="020B0400000000000000" pitchFamily="34" charset="-122"/>
                  </a:rPr>
                  <a:t>.</a:t>
                </a:r>
              </a:p>
            </p:txBody>
          </p:sp>
        </mc:Choice>
        <mc:Fallback xmlns="">
          <p:sp>
            <p:nvSpPr>
              <p:cNvPr id="73" name="矩形 72"/>
              <p:cNvSpPr>
                <a:spLocks noRot="1" noChangeAspect="1" noMove="1" noResize="1" noEditPoints="1" noAdjustHandles="1" noChangeArrowheads="1" noChangeShapeType="1" noTextEdit="1"/>
              </p:cNvSpPr>
              <p:nvPr/>
            </p:nvSpPr>
            <p:spPr>
              <a:xfrm>
                <a:off x="1389150" y="4358327"/>
                <a:ext cx="9367023" cy="954107"/>
              </a:xfrm>
              <a:prstGeom prst="rect">
                <a:avLst/>
              </a:prstGeom>
              <a:blipFill rotWithShape="1">
                <a:blip r:embed="rId7"/>
                <a:stretch>
                  <a:fillRect l="-4" t="-34" r="6" b="3"/>
                </a:stretch>
              </a:blipFill>
              <a:ln w="57150">
                <a:no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37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06373" y="1305861"/>
            <a:ext cx="9622183" cy="1437389"/>
            <a:chOff x="1362565" y="1905903"/>
            <a:chExt cx="9622183" cy="1437389"/>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07596" y="2389185"/>
                  <a:ext cx="9277152" cy="954107"/>
                </a:xfrm>
                <a:prstGeom prst="rect">
                  <a:avLst/>
                </a:prstGeom>
                <a:noFill/>
                <a:ln w="57150">
                  <a:noFill/>
                </a:ln>
              </p:spPr>
              <p:txBody>
                <a:bodyPr wrap="square" anchor="ctr" anchorCtr="0">
                  <a:spAutoFit/>
                </a:bodyPr>
                <a:lstStyle/>
                <a:p>
                  <a:r>
                    <a:rPr lang="zh-CN" altLang="en-US" sz="2800" dirty="0">
                      <a:solidFill>
                        <a:srgbClr val="FF0000"/>
                      </a:solidFill>
                      <a:ea typeface="思源黑体 CN Normal" panose="020B0400000000000000" pitchFamily="34" charset="-122"/>
                    </a:rPr>
                    <a:t>概率与密度的关系：</a:t>
                  </a:r>
                  <a:r>
                    <a:rPr lang="zh-CN" altLang="en-US" sz="2800" dirty="0">
                      <a:solidFill>
                        <a:prstClr val="black"/>
                      </a:solidFill>
                      <a:ea typeface="思源黑体 CN Normal" panose="020B0400000000000000" pitchFamily="34" charset="-122"/>
                    </a:rPr>
                    <a:t>随机变量</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落入区间</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a, b</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内的概率等于以密度函数为顶、以横轴</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a, b</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为底的曲边梯形的面积</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07596" y="2389185"/>
                  <a:ext cx="9277152" cy="954107"/>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33818" y="2387156"/>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87201" y="1204118"/>
            <a:ext cx="4897921" cy="523220"/>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基本性质与解释</a:t>
            </a:r>
          </a:p>
        </p:txBody>
      </p:sp>
      <p:pic>
        <p:nvPicPr>
          <p:cNvPr id="8" name="图片 7"/>
          <p:cNvPicPr>
            <a:picLocks noChangeAspect="1"/>
          </p:cNvPicPr>
          <p:nvPr/>
        </p:nvPicPr>
        <p:blipFill>
          <a:blip r:embed="rId5">
            <a:clrChange>
              <a:clrFrom>
                <a:srgbClr val="FFFFFF"/>
              </a:clrFrom>
              <a:clrTo>
                <a:srgbClr val="FFFFFF">
                  <a:alpha val="0"/>
                </a:srgbClr>
              </a:clrTo>
            </a:clrChange>
          </a:blip>
          <a:stretch>
            <a:fillRect/>
          </a:stretch>
        </p:blipFill>
        <p:spPr>
          <a:xfrm>
            <a:off x="1672234" y="3142023"/>
            <a:ext cx="2853253" cy="2208281"/>
          </a:xfrm>
          <a:prstGeom prst="rect">
            <a:avLst/>
          </a:prstGeom>
        </p:spPr>
      </p:pic>
      <p:pic>
        <p:nvPicPr>
          <p:cNvPr id="14" name="图片 13"/>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r="43460"/>
          <a:stretch>
            <a:fillRect/>
          </a:stretch>
        </p:blipFill>
        <p:spPr>
          <a:xfrm>
            <a:off x="4725426" y="3166085"/>
            <a:ext cx="5104760" cy="763403"/>
          </a:xfrm>
          <a:prstGeom prst="rect">
            <a:avLst/>
          </a:prstGeom>
        </p:spPr>
      </p:pic>
      <p:grpSp>
        <p:nvGrpSpPr>
          <p:cNvPr id="15" name="组合 14"/>
          <p:cNvGrpSpPr/>
          <p:nvPr/>
        </p:nvGrpSpPr>
        <p:grpSpPr>
          <a:xfrm>
            <a:off x="5724828" y="4544691"/>
            <a:ext cx="3619894" cy="805613"/>
            <a:chOff x="832352" y="1684445"/>
            <a:chExt cx="3300281" cy="769441"/>
          </a:xfrm>
        </p:grpSpPr>
        <p:grpSp>
          <p:nvGrpSpPr>
            <p:cNvPr id="16" name="组合 15"/>
            <p:cNvGrpSpPr/>
            <p:nvPr/>
          </p:nvGrpSpPr>
          <p:grpSpPr>
            <a:xfrm>
              <a:off x="832352" y="1684445"/>
              <a:ext cx="3300281" cy="769441"/>
              <a:chOff x="832352" y="1684445"/>
              <a:chExt cx="3300281" cy="769441"/>
            </a:xfrm>
          </p:grpSpPr>
          <p:sp>
            <p:nvSpPr>
              <p:cNvPr id="18" name="矩形 17"/>
              <p:cNvSpPr/>
              <p:nvPr/>
            </p:nvSpPr>
            <p:spPr>
              <a:xfrm>
                <a:off x="873627" y="1684445"/>
                <a:ext cx="3259006"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9" name="矩形 18"/>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965756" y="1828826"/>
              <a:ext cx="3166877" cy="499727"/>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等于曲边梯形的面积</a:t>
              </a:r>
            </a:p>
          </p:txBody>
        </p:sp>
      </p:grpSp>
      <p:sp>
        <p:nvSpPr>
          <p:cNvPr id="9" name="灯片编号占位符 8"/>
          <p:cNvSpPr>
            <a:spLocks noGrp="1"/>
          </p:cNvSpPr>
          <p:nvPr>
            <p:ph type="sldNum" sz="quarter" idx="12"/>
          </p:nvPr>
        </p:nvSpPr>
        <p:spPr/>
        <p:txBody>
          <a:bodyPr/>
          <a:lstStyle/>
          <a:p>
            <a:fld id="{5FD308DF-D0D6-41CA-8E01-1A1CE80A10EE}" type="slidenum">
              <a:rPr lang="zh-CN" altLang="en-US" smtClean="0"/>
              <a:t>38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6478" y="1060754"/>
            <a:ext cx="7084122"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密度函数的概率含义：</a:t>
            </a:r>
            <a:endParaRPr lang="en-US" altLang="zh-CN" sz="2800" dirty="0">
              <a:ea typeface="思源黑体 CN Normal" panose="020B0400000000000000" pitchFamily="34" charset="-122"/>
            </a:endParaRPr>
          </a:p>
        </p:txBody>
      </p:sp>
      <p:pic>
        <p:nvPicPr>
          <p:cNvPr id="3" name="图片 2"/>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t="33178"/>
          <a:stretch>
            <a:fillRect/>
          </a:stretch>
        </p:blipFill>
        <p:spPr>
          <a:xfrm>
            <a:off x="2249360" y="1522004"/>
            <a:ext cx="7494689" cy="1170377"/>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521112" y="2692381"/>
                <a:ext cx="8951184"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因此，密度函数</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刻画了</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落在</a:t>
                </a:r>
                <a:r>
                  <a:rPr lang="en-US" altLang="zh-CN" sz="2800" i="1" dirty="0">
                    <a:solidFill>
                      <a:prstClr val="black"/>
                    </a:solidFill>
                    <a:ea typeface="思源黑体 CN Normal" panose="020B0400000000000000" pitchFamily="34" charset="-122"/>
                  </a:rPr>
                  <a:t>x</a:t>
                </a:r>
                <a:r>
                  <a:rPr lang="zh-CN" altLang="en-US" sz="2800" dirty="0">
                    <a:solidFill>
                      <a:prstClr val="black"/>
                    </a:solidFill>
                    <a:ea typeface="思源黑体 CN Normal" panose="020B0400000000000000" pitchFamily="34" charset="-122"/>
                  </a:rPr>
                  <a:t>邻域内的概率大小</a:t>
                </a:r>
                <a:r>
                  <a:rPr lang="en-US" altLang="zh-CN" sz="2800" dirty="0">
                    <a:solidFill>
                      <a:prstClr val="black"/>
                    </a:solidFill>
                    <a:ea typeface="思源黑体 CN Normal" panose="020B0400000000000000" pitchFamily="34" charset="-122"/>
                  </a:rPr>
                  <a:t>.</a:t>
                </a:r>
                <a:endParaRPr lang="zh-CN" altLang="en-US" sz="2800" dirty="0">
                  <a:solidFill>
                    <a:prstClr val="black"/>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521112" y="2692381"/>
                <a:ext cx="8951184" cy="523220"/>
              </a:xfrm>
              <a:prstGeom prst="rect">
                <a:avLst/>
              </a:prstGeom>
              <a:blipFill rotWithShape="1">
                <a:blip r:embed="rId6"/>
                <a:stretch>
                  <a:fillRect l="-3" t="-118" r="6" b="114"/>
                </a:stretch>
              </a:blipFill>
              <a:ln w="57150">
                <a:noFill/>
              </a:ln>
            </p:spPr>
            <p:txBody>
              <a:bodyPr/>
              <a:lstStyle/>
              <a:p>
                <a:r>
                  <a:rPr lang="zh-CN" altLang="en-US">
                    <a:noFill/>
                  </a:rPr>
                  <a:t> </a:t>
                </a:r>
              </a:p>
            </p:txBody>
          </p:sp>
        </mc:Fallback>
      </mc:AlternateContent>
      <p:pic>
        <p:nvPicPr>
          <p:cNvPr id="7" name="图片 6"/>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304" r="5930" b="13069"/>
          <a:stretch>
            <a:fillRect/>
          </a:stretch>
        </p:blipFill>
        <p:spPr>
          <a:xfrm>
            <a:off x="3190335" y="3759011"/>
            <a:ext cx="4700159" cy="1828799"/>
          </a:xfrm>
          <a:prstGeom prst="rect">
            <a:avLst/>
          </a:prstGeom>
        </p:spPr>
      </p:pic>
      <p:sp>
        <p:nvSpPr>
          <p:cNvPr id="8" name="矩形 7"/>
          <p:cNvSpPr/>
          <p:nvPr/>
        </p:nvSpPr>
        <p:spPr>
          <a:xfrm>
            <a:off x="3749309" y="5638829"/>
            <a:ext cx="3829456" cy="461665"/>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图   密度函数</a:t>
            </a:r>
            <a:r>
              <a:rPr lang="en-US" altLang="zh-CN" sz="2400" i="1" dirty="0">
                <a:solidFill>
                  <a:prstClr val="black"/>
                </a:solidFill>
                <a:ea typeface="思源黑体 CN Normal" panose="020B0400000000000000" pitchFamily="34" charset="-122"/>
              </a:rPr>
              <a:t>p</a:t>
            </a:r>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x</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的内涵</a:t>
            </a:r>
          </a:p>
        </p:txBody>
      </p:sp>
      <p:sp>
        <p:nvSpPr>
          <p:cNvPr id="4" name="灯片编号占位符 3"/>
          <p:cNvSpPr>
            <a:spLocks noGrp="1"/>
          </p:cNvSpPr>
          <p:nvPr>
            <p:ph type="sldNum" sz="quarter" idx="12"/>
          </p:nvPr>
        </p:nvSpPr>
        <p:spPr/>
        <p:txBody>
          <a:bodyPr/>
          <a:lstStyle/>
          <a:p>
            <a:fld id="{5FD308DF-D0D6-41CA-8E01-1A1CE80A10EE}" type="slidenum">
              <a:rPr lang="zh-CN" altLang="en-US" smtClean="0"/>
              <a:t>39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672683" y="1474718"/>
            <a:ext cx="8809464" cy="1075487"/>
          </a:xfrm>
          <a:prstGeom prst="rect">
            <a:avLst/>
          </a:prstGeom>
          <a:noFill/>
          <a:ln w="57150">
            <a:noFill/>
          </a:ln>
        </p:spPr>
        <p:txBody>
          <a:bodyPr wrap="square" anchor="ctr" anchorCtr="0">
            <a:spAutoFit/>
          </a:bodyPr>
          <a:lstStyle/>
          <a:p>
            <a:pPr>
              <a:lnSpc>
                <a:spcPts val="4000"/>
              </a:lnSpc>
            </a:pPr>
            <a:r>
              <a:rPr lang="zh-CN" altLang="en-US" sz="2800" dirty="0">
                <a:latin typeface="思源黑体 CN Normal" panose="020B0400000000000000" pitchFamily="34" charset="-122"/>
                <a:ea typeface="思源黑体 CN Normal" panose="020B0400000000000000" pitchFamily="34" charset="-122"/>
              </a:rPr>
              <a:t>       随机现象可纳入概率空间的框架研究， 各随机现象的样本空间千变万化，加大了随机现象的研究难度</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grpSp>
        <p:nvGrpSpPr>
          <p:cNvPr id="41" name="组合 40"/>
          <p:cNvGrpSpPr/>
          <p:nvPr/>
        </p:nvGrpSpPr>
        <p:grpSpPr>
          <a:xfrm>
            <a:off x="1546302" y="3143443"/>
            <a:ext cx="9099396" cy="571113"/>
            <a:chOff x="838547" y="3123239"/>
            <a:chExt cx="6973160" cy="571113"/>
          </a:xfrm>
        </p:grpSpPr>
        <p:sp>
          <p:nvSpPr>
            <p:cNvPr id="43" name="矩形 42"/>
            <p:cNvSpPr/>
            <p:nvPr/>
          </p:nvSpPr>
          <p:spPr>
            <a:xfrm>
              <a:off x="1059167" y="3123239"/>
              <a:ext cx="6641448" cy="523220"/>
            </a:xfrm>
            <a:prstGeom prst="rect">
              <a:avLst/>
            </a:prstGeom>
            <a:noFill/>
            <a:ln w="57150">
              <a:noFill/>
            </a:ln>
          </p:spPr>
          <p:txBody>
            <a:bodyPr wrap="square" anchor="ctr" anchorCtr="0">
              <a:spAutoFit/>
            </a:bodyPr>
            <a:lstStyle/>
            <a:p>
              <a:r>
                <a:rPr lang="zh-CN" altLang="en-US" sz="2800" dirty="0">
                  <a:solidFill>
                    <a:srgbClr val="FF0000"/>
                  </a:solidFill>
                  <a:latin typeface="思源黑体 CN Normal" panose="020B0400000000000000" pitchFamily="34" charset="-122"/>
                  <a:ea typeface="思源黑体 CN Normal" panose="020B0400000000000000" pitchFamily="34" charset="-122"/>
                </a:rPr>
                <a:t>问题：</a:t>
              </a:r>
              <a:r>
                <a:rPr lang="zh-CN" altLang="en-US" sz="2800" dirty="0">
                  <a:latin typeface="思源黑体 CN Normal" panose="020B0400000000000000" pitchFamily="34" charset="-122"/>
                  <a:ea typeface="思源黑体 CN Normal" panose="020B0400000000000000" pitchFamily="34" charset="-122"/>
                </a:rPr>
                <a:t>是否可以统一</a:t>
              </a:r>
              <a:endParaRPr lang="en-US" altLang="zh-CN" sz="2800" dirty="0">
                <a:latin typeface="思源黑体 CN Normal" panose="020B0400000000000000" pitchFamily="34" charset="-122"/>
                <a:ea typeface="思源黑体 CN Normal" panose="020B0400000000000000" pitchFamily="34" charset="-122"/>
              </a:endParaRPr>
            </a:p>
          </p:txBody>
        </p:sp>
        <p:cxnSp>
          <p:nvCxnSpPr>
            <p:cNvPr id="44" name="直接连接符 43"/>
            <p:cNvCxnSpPr/>
            <p:nvPr/>
          </p:nvCxnSpPr>
          <p:spPr>
            <a:xfrm>
              <a:off x="838547" y="3694352"/>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1905332" y="4159837"/>
            <a:ext cx="8264580" cy="1075487"/>
          </a:xfrm>
          <a:prstGeom prst="rect">
            <a:avLst/>
          </a:prstGeom>
          <a:noFill/>
          <a:ln w="57150">
            <a:noFill/>
          </a:ln>
        </p:spPr>
        <p:txBody>
          <a:bodyPr wrap="square" anchor="ctr" anchorCtr="0">
            <a:spAutoFit/>
          </a:bodyPr>
          <a:lstStyle/>
          <a:p>
            <a:pPr>
              <a:lnSpc>
                <a:spcPts val="4000"/>
              </a:lnSpc>
            </a:pPr>
            <a:r>
              <a:rPr lang="zh-CN" altLang="en-US" sz="2800" dirty="0">
                <a:latin typeface="思源黑体 CN Normal" panose="020B0400000000000000" pitchFamily="34" charset="-122"/>
                <a:ea typeface="思源黑体 CN Normal" panose="020B0400000000000000" pitchFamily="34" charset="-122"/>
              </a:rPr>
              <a:t>       本节学习把抽象样本空间中的概率问题转化为实数空间中的概率问题的方法和途径</a:t>
            </a:r>
            <a:r>
              <a:rPr lang="en-US" altLang="zh-CN" sz="2800" dirty="0">
                <a:latin typeface="思源黑体 CN Normal" panose="020B0400000000000000" pitchFamily="34" charset="-122"/>
                <a:ea typeface="思源黑体 CN Normal" panose="020B0400000000000000" pitchFamily="34" charset="-122"/>
              </a:rPr>
              <a:t>.</a:t>
            </a:r>
            <a:endParaRPr lang="zh-CN" altLang="en-US" sz="2800" dirty="0">
              <a:latin typeface="思源黑体 CN Normal" panose="020B0400000000000000" pitchFamily="34" charset="-122"/>
              <a:ea typeface="思源黑体 CN Normal" panose="020B0400000000000000" pitchFamily="34" charset="-122"/>
            </a:endParaRPr>
          </a:p>
        </p:txBody>
      </p:sp>
      <p:sp>
        <p:nvSpPr>
          <p:cNvPr id="3" name="灯片编号占位符 2"/>
          <p:cNvSpPr>
            <a:spLocks noGrp="1"/>
          </p:cNvSpPr>
          <p:nvPr>
            <p:ph type="sldNum" sz="quarter" idx="12"/>
          </p:nvPr>
        </p:nvSpPr>
        <p:spPr/>
        <p:txBody>
          <a:bodyPr/>
          <a:lstStyle/>
          <a:p>
            <a:fld id="{5FD308DF-D0D6-41CA-8E01-1A1CE80A10EE}" type="slidenum">
              <a:rPr lang="zh-CN" altLang="en-US" smtClean="0"/>
              <a:t>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01454" y="1032403"/>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2.3.8</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401454" y="1541550"/>
                <a:ext cx="9365959"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证明在收音机对时例子中，这个人醒时的分钟数</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zh-CN" altLang="en-US" sz="2400" dirty="0">
                    <a:ea typeface="思源黑体 CN Normal" panose="020B0400000000000000" pitchFamily="34" charset="-122"/>
                  </a:rPr>
                  <a:t>是连续型随机变量</a:t>
                </a:r>
                <a:r>
                  <a:rPr lang="en-US" altLang="zh-CN" sz="2400" dirty="0">
                    <a:ea typeface="思源黑体 CN Normal" panose="020B0400000000000000" pitchFamily="34" charset="-122"/>
                  </a:rPr>
                  <a:t>.</a:t>
                </a:r>
              </a:p>
            </p:txBody>
          </p:sp>
        </mc:Choice>
        <mc:Fallback xmlns="">
          <p:sp>
            <p:nvSpPr>
              <p:cNvPr id="7" name="矩形 6"/>
              <p:cNvSpPr>
                <a:spLocks noRot="1" noChangeAspect="1" noMove="1" noResize="1" noEditPoints="1" noAdjustHandles="1" noChangeArrowheads="1" noChangeShapeType="1" noTextEdit="1"/>
              </p:cNvSpPr>
              <p:nvPr/>
            </p:nvSpPr>
            <p:spPr>
              <a:xfrm>
                <a:off x="1401454" y="1541550"/>
                <a:ext cx="9365959" cy="497765"/>
              </a:xfrm>
              <a:prstGeom prst="rect">
                <a:avLst/>
              </a:prstGeom>
              <a:blipFill rotWithShape="1">
                <a:blip r:embed="rId4"/>
                <a:stretch>
                  <a:fillRect t="-81" r="4" b="66"/>
                </a:stretch>
              </a:blipFill>
              <a:ln w="57150">
                <a:noFill/>
              </a:ln>
            </p:spPr>
            <p:txBody>
              <a:bodyPr/>
              <a:lstStyle/>
              <a:p>
                <a:r>
                  <a:rPr lang="zh-CN" altLang="en-US">
                    <a:noFill/>
                  </a:rPr>
                  <a:t> </a:t>
                </a:r>
              </a:p>
            </p:txBody>
          </p:sp>
        </mc:Fallback>
      </mc:AlternateContent>
      <p:grpSp>
        <p:nvGrpSpPr>
          <p:cNvPr id="15" name="组合 14"/>
          <p:cNvGrpSpPr/>
          <p:nvPr/>
        </p:nvGrpSpPr>
        <p:grpSpPr>
          <a:xfrm>
            <a:off x="1447227" y="2362840"/>
            <a:ext cx="6658492" cy="1648147"/>
            <a:chOff x="1203212" y="3297692"/>
            <a:chExt cx="6643120" cy="1600877"/>
          </a:xfrm>
        </p:grpSpPr>
        <p:sp>
          <p:nvSpPr>
            <p:cNvPr id="11" name="矩形 10"/>
            <p:cNvSpPr/>
            <p:nvPr/>
          </p:nvSpPr>
          <p:spPr>
            <a:xfrm>
              <a:off x="1203212" y="3297692"/>
              <a:ext cx="6643120" cy="483675"/>
            </a:xfrm>
            <a:prstGeom prst="rect">
              <a:avLst/>
            </a:prstGeom>
          </p:spPr>
          <p:txBody>
            <a:bodyPr wrap="square">
              <a:spAutoFit/>
            </a:bodyPr>
            <a:lstStyle/>
            <a:p>
              <a:pPr>
                <a:lnSpc>
                  <a:spcPct val="120000"/>
                </a:lnSpc>
              </a:pPr>
              <a:r>
                <a:rPr lang="zh-CN" altLang="en-US" sz="2400" dirty="0">
                  <a:latin typeface="+mn-ea"/>
                </a:rPr>
                <a:t>定义</a:t>
              </a:r>
            </a:p>
          </p:txBody>
        </p:sp>
        <p:pic>
          <p:nvPicPr>
            <p:cNvPr id="12" name="图片 11"/>
            <p:cNvPicPr>
              <a:picLocks noChangeAspect="1"/>
            </p:cNvPicPr>
            <p:nvPr/>
          </p:nvPicPr>
          <p:blipFill rotWithShape="1">
            <a:blip r:embed="rId5">
              <a:clrChange>
                <a:clrFrom>
                  <a:srgbClr val="FFFFFF"/>
                </a:clrFrom>
                <a:clrTo>
                  <a:srgbClr val="FFFFFF">
                    <a:alpha val="0"/>
                  </a:srgbClr>
                </a:clrTo>
              </a:clrChange>
            </a:blip>
            <a:srcRect l="21429" t="17332" r="13900" b="31957"/>
            <a:stretch>
              <a:fillRect/>
            </a:stretch>
          </p:blipFill>
          <p:spPr>
            <a:xfrm>
              <a:off x="2500255" y="3355765"/>
              <a:ext cx="5346077" cy="1059315"/>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1203212" y="4415080"/>
                  <a:ext cx="6643120" cy="483489"/>
                </a:xfrm>
                <a:prstGeom prst="rect">
                  <a:avLst/>
                </a:prstGeom>
              </p:spPr>
              <p:txBody>
                <a:bodyPr wrap="square">
                  <a:spAutoFit/>
                </a:bodyPr>
                <a:lstStyle/>
                <a:p>
                  <a:pPr>
                    <a:lnSpc>
                      <a:spcPct val="120000"/>
                    </a:lnSpc>
                  </a:pPr>
                  <a:r>
                    <a:rPr lang="zh-CN" altLang="en-US" sz="2400" dirty="0"/>
                    <a:t>称为</a:t>
                  </a:r>
                  <a:r>
                    <a:rPr lang="en-US" altLang="zh-CN" sz="2400" dirty="0"/>
                    <a:t>(0,60)</a:t>
                  </a:r>
                  <a:r>
                    <a:rPr lang="zh-CN" altLang="en-US" sz="2400" dirty="0"/>
                    <a:t>的均匀分布，记为 </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zh-CN" altLang="en-US" sz="2400" dirty="0"/>
                    <a:t>～</a:t>
                  </a:r>
                  <a:r>
                    <a:rPr lang="en-US" altLang="zh-CN" sz="2400" i="1" dirty="0">
                      <a:ea typeface="思源黑体 CN Normal" panose="020B0400000000000000" pitchFamily="34" charset="-122"/>
                    </a:rPr>
                    <a:t>U</a:t>
                  </a:r>
                  <a:r>
                    <a:rPr lang="en-US" altLang="zh-CN" sz="2400" dirty="0">
                      <a:ea typeface="思源黑体 CN Normal" panose="020B0400000000000000" pitchFamily="34" charset="-122"/>
                    </a:rPr>
                    <a:t>(0,60) </a:t>
                  </a:r>
                  <a:r>
                    <a:rPr lang="zh-CN" altLang="en-US" sz="2400" dirty="0"/>
                    <a:t>．</a:t>
                  </a:r>
                </a:p>
              </p:txBody>
            </p:sp>
          </mc:Choice>
          <mc:Fallback xmlns="">
            <p:sp>
              <p:nvSpPr>
                <p:cNvPr id="14" name="矩形 13"/>
                <p:cNvSpPr>
                  <a:spLocks noRot="1" noChangeAspect="1" noMove="1" noResize="1" noEditPoints="1" noAdjustHandles="1" noChangeArrowheads="1" noChangeShapeType="1" noTextEdit="1"/>
                </p:cNvSpPr>
                <p:nvPr/>
              </p:nvSpPr>
              <p:spPr>
                <a:xfrm>
                  <a:off x="1203212" y="4415080"/>
                  <a:ext cx="6643120" cy="483489"/>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p:cNvSpPr/>
              <p:nvPr/>
            </p:nvSpPr>
            <p:spPr>
              <a:xfrm>
                <a:off x="2520231" y="4874246"/>
                <a:ext cx="6211173" cy="10216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a:rPr>
                        <m:t>𝑭</m:t>
                      </m:r>
                      <m:d>
                        <m:dPr>
                          <m:ctrlPr>
                            <a:rPr lang="en-US" altLang="zh-CN" sz="2800" b="1" i="1">
                              <a:latin typeface="Cambria Math" panose="02040503050406030204" pitchFamily="18" charset="0"/>
                            </a:rPr>
                          </m:ctrlPr>
                        </m:dPr>
                        <m:e>
                          <m:r>
                            <a:rPr lang="en-US" altLang="zh-CN" sz="2800" b="1" i="1">
                              <a:latin typeface="Cambria Math" panose="02040503050406030204"/>
                            </a:rPr>
                            <m:t>𝒙</m:t>
                          </m:r>
                        </m:e>
                      </m:d>
                      <m:r>
                        <a:rPr lang="en-US" altLang="zh-CN" sz="2800" b="1" i="1">
                          <a:latin typeface="Cambria Math" panose="02040503050406030204"/>
                        </a:rPr>
                        <m:t>=</m:t>
                      </m:r>
                      <m:r>
                        <a:rPr lang="en-US" altLang="zh-CN" sz="2800" b="1" i="1">
                          <a:latin typeface="Cambria Math" panose="02040503050406030204"/>
                        </a:rPr>
                        <m:t>𝟎</m:t>
                      </m:r>
                      <m:r>
                        <a:rPr lang="en-US" altLang="zh-CN" sz="2800" b="1" i="1">
                          <a:latin typeface="Cambria Math" panose="02040503050406030204"/>
                        </a:rPr>
                        <m:t>=</m:t>
                      </m:r>
                      <m:nary>
                        <m:naryPr>
                          <m:ctrlPr>
                            <a:rPr lang="zh-CN" altLang="en-US" sz="2800" b="1" i="1">
                              <a:latin typeface="Cambria Math" panose="02040503050406030204" pitchFamily="18" charset="0"/>
                            </a:rPr>
                          </m:ctrlPr>
                        </m:naryPr>
                        <m:sub>
                          <m:r>
                            <m:rPr>
                              <m:brk m:alnAt="23"/>
                            </m:rPr>
                            <a:rPr lang="en-US" altLang="zh-CN" sz="2800" b="1" i="1">
                              <a:latin typeface="Cambria Math" panose="02040503050406030204"/>
                            </a:rPr>
                            <m:t>−</m:t>
                          </m:r>
                          <m:r>
                            <a:rPr lang="en-US" altLang="zh-CN" sz="2800" b="1" i="1">
                              <a:latin typeface="Cambria Math" panose="02040503050406030204"/>
                              <a:ea typeface="Cambria Math" panose="02040503050406030204"/>
                            </a:rPr>
                            <m:t>∞</m:t>
                          </m:r>
                        </m:sub>
                        <m:sup>
                          <m:r>
                            <a:rPr lang="en-US" altLang="zh-CN" sz="2800" b="1" i="1">
                              <a:latin typeface="Cambria Math" panose="02040503050406030204"/>
                            </a:rPr>
                            <m:t>𝒙</m:t>
                          </m:r>
                        </m:sup>
                        <m:e>
                          <m:r>
                            <a:rPr lang="en-US" altLang="zh-CN" sz="2800" b="1" i="1">
                              <a:latin typeface="Cambria Math" panose="02040503050406030204"/>
                            </a:rPr>
                            <m:t>𝒑</m:t>
                          </m:r>
                          <m:d>
                            <m:dPr>
                              <m:ctrlPr>
                                <a:rPr lang="en-US" altLang="zh-CN" sz="2800" b="1" i="1">
                                  <a:latin typeface="Cambria Math" panose="02040503050406030204" pitchFamily="18" charset="0"/>
                                </a:rPr>
                              </m:ctrlPr>
                            </m:dPr>
                            <m:e>
                              <m:r>
                                <a:rPr lang="en-US" altLang="zh-CN" sz="2800" b="1" i="1">
                                  <a:latin typeface="Cambria Math" panose="02040503050406030204"/>
                                </a:rPr>
                                <m:t>𝒕</m:t>
                              </m:r>
                            </m:e>
                          </m:d>
                          <m:r>
                            <a:rPr lang="en-US" altLang="zh-CN" sz="2800" b="1" i="1">
                              <a:latin typeface="Cambria Math" panose="02040503050406030204"/>
                            </a:rPr>
                            <m:t>𝒅𝒕</m:t>
                          </m:r>
                        </m:e>
                      </m:nary>
                      <m:r>
                        <a:rPr lang="zh-CN" altLang="en-US" sz="2800" b="1" i="1">
                          <a:latin typeface="Cambria Math" panose="02040503050406030204"/>
                        </a:rPr>
                        <m:t>；</m:t>
                      </m:r>
                    </m:oMath>
                  </m:oMathPara>
                </a14:m>
                <a:endParaRPr lang="en-US" altLang="zh-CN" sz="2800" b="1" dirty="0"/>
              </a:p>
            </p:txBody>
          </p:sp>
        </mc:Choice>
        <mc:Fallback xmlns="">
          <p:sp>
            <p:nvSpPr>
              <p:cNvPr id="8" name="矩形 7"/>
              <p:cNvSpPr>
                <a:spLocks noRot="1" noChangeAspect="1" noMove="1" noResize="1" noEditPoints="1" noAdjustHandles="1" noChangeArrowheads="1" noChangeShapeType="1" noTextEdit="1"/>
              </p:cNvSpPr>
              <p:nvPr/>
            </p:nvSpPr>
            <p:spPr>
              <a:xfrm>
                <a:off x="2520231" y="4874246"/>
                <a:ext cx="6211173" cy="1021690"/>
              </a:xfrm>
              <a:prstGeom prst="rect">
                <a:avLst/>
              </a:prstGeom>
              <a:blipFill rotWithShape="1">
                <a:blip r:embed="rId7"/>
                <a:stretch>
                  <a:fillRect l="-9" t="-61" r="2" b="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401454" y="4279251"/>
                <a:ext cx="9617587" cy="461665"/>
              </a:xfrm>
              <a:prstGeom prst="rect">
                <a:avLst/>
              </a:prstGeom>
            </p:spPr>
            <p:txBody>
              <a:bodyPr wrap="square">
                <a:spAutoFit/>
              </a:bodyPr>
              <a:lstStyle/>
              <a:p>
                <a:pPr lvl="0" fontAlgn="base">
                  <a:spcBef>
                    <a:spcPct val="0"/>
                  </a:spcBef>
                  <a:spcAft>
                    <a:spcPct val="0"/>
                  </a:spcAft>
                </a:pPr>
                <a:r>
                  <a:rPr lang="zh-CN" altLang="en-US" sz="2400" dirty="0">
                    <a:solidFill>
                      <a:prstClr val="black"/>
                    </a:solidFill>
                    <a:latin typeface="+mn-ea"/>
                  </a:rPr>
                  <a:t>由例</a:t>
                </a:r>
                <a:r>
                  <a:rPr lang="en-US" altLang="zh-CN" sz="2400" dirty="0">
                    <a:solidFill>
                      <a:prstClr val="black"/>
                    </a:solidFill>
                    <a:latin typeface="+mn-ea"/>
                  </a:rPr>
                  <a:t>2.3.3</a:t>
                </a:r>
                <a:r>
                  <a:rPr lang="zh-CN" altLang="en-US" sz="2400" dirty="0">
                    <a:solidFill>
                      <a:prstClr val="black"/>
                    </a:solidFill>
                    <a:latin typeface="+mn-ea"/>
                  </a:rPr>
                  <a:t>中</a:t>
                </a:r>
                <a14:m>
                  <m:oMath xmlns:m="http://schemas.openxmlformats.org/officeDocument/2006/math">
                    <m:r>
                      <a:rPr lang="zh-CN" altLang="en-US" sz="2400" i="1">
                        <a:solidFill>
                          <a:prstClr val="black"/>
                        </a:solidFill>
                        <a:latin typeface="Cambria Math" panose="02040503050406030204" pitchFamily="18" charset="0"/>
                      </a:rPr>
                      <m:t>𝜉</m:t>
                    </m:r>
                  </m:oMath>
                </a14:m>
                <a:r>
                  <a:rPr lang="zh-CN" altLang="en-US" sz="2400" dirty="0">
                    <a:solidFill>
                      <a:prstClr val="black"/>
                    </a:solidFill>
                    <a:latin typeface="+mn-ea"/>
                  </a:rPr>
                  <a:t>的分布函数</a:t>
                </a:r>
                <a14:m>
                  <m:oMath xmlns:m="http://schemas.openxmlformats.org/officeDocument/2006/math">
                    <m:r>
                      <a:rPr lang="en-US" altLang="zh-CN" sz="2400" b="1" i="1">
                        <a:solidFill>
                          <a:prstClr val="black"/>
                        </a:solidFill>
                        <a:latin typeface="Cambria Math" panose="02040503050406030204" pitchFamily="18" charset="0"/>
                      </a:rPr>
                      <m:t>𝑭</m:t>
                    </m:r>
                    <m:r>
                      <a:rPr lang="en-US" altLang="zh-CN" sz="2400" b="1"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𝒙</m:t>
                    </m:r>
                    <m:r>
                      <a:rPr lang="en-US" altLang="zh-CN" sz="2400" b="1" i="1">
                        <a:solidFill>
                          <a:prstClr val="black"/>
                        </a:solidFill>
                        <a:latin typeface="Cambria Math" panose="02040503050406030204" pitchFamily="18" charset="0"/>
                      </a:rPr>
                      <m:t>)</m:t>
                    </m:r>
                  </m:oMath>
                </a14:m>
                <a:r>
                  <a:rPr lang="zh-CN" altLang="en-US" sz="2400" dirty="0">
                    <a:solidFill>
                      <a:prstClr val="black"/>
                    </a:solidFill>
                    <a:latin typeface="+mn-ea"/>
                  </a:rPr>
                  <a:t>的表达式</a:t>
                </a:r>
                <a:r>
                  <a:rPr lang="en-US" altLang="zh-CN" sz="2400" dirty="0">
                    <a:solidFill>
                      <a:prstClr val="black"/>
                    </a:solidFill>
                    <a:latin typeface="+mn-ea"/>
                  </a:rPr>
                  <a:t>(2.21)</a:t>
                </a:r>
                <a:r>
                  <a:rPr lang="zh-CN" altLang="en-US" sz="2400" dirty="0">
                    <a:solidFill>
                      <a:prstClr val="black"/>
                    </a:solidFill>
                    <a:latin typeface="+mn-ea"/>
                  </a:rPr>
                  <a:t>知：当</a:t>
                </a:r>
                <a14:m>
                  <m:oMath xmlns:m="http://schemas.openxmlformats.org/officeDocument/2006/math">
                    <m:r>
                      <a:rPr lang="en-US" altLang="zh-CN" sz="2400" b="1" i="1">
                        <a:solidFill>
                          <a:prstClr val="black"/>
                        </a:solidFill>
                        <a:latin typeface="Cambria Math" panose="02040503050406030204" pitchFamily="18" charset="0"/>
                      </a:rPr>
                      <m:t>𝒙</m:t>
                    </m:r>
                    <m:r>
                      <a:rPr lang="en-US" altLang="zh-CN" sz="2400" b="1" i="1">
                        <a:solidFill>
                          <a:prstClr val="black"/>
                        </a:solidFill>
                        <a:latin typeface="Cambria Math" panose="02040503050406030204" pitchFamily="18" charset="0"/>
                      </a:rPr>
                      <m:t>&lt;</m:t>
                    </m:r>
                    <m:r>
                      <a:rPr lang="en-US" altLang="zh-CN" sz="2400" b="1" i="1">
                        <a:solidFill>
                          <a:prstClr val="black"/>
                        </a:solidFill>
                        <a:latin typeface="Cambria Math" panose="02040503050406030204" pitchFamily="18" charset="0"/>
                      </a:rPr>
                      <m:t>𝟎</m:t>
                    </m:r>
                  </m:oMath>
                </a14:m>
                <a:r>
                  <a:rPr lang="zh-CN" altLang="en-US" sz="2400" dirty="0">
                    <a:solidFill>
                      <a:prstClr val="black"/>
                    </a:solidFill>
                    <a:latin typeface="+mn-ea"/>
                  </a:rPr>
                  <a:t>时有</a:t>
                </a:r>
                <a:endParaRPr lang="en-US" altLang="zh-CN" sz="2400" dirty="0">
                  <a:solidFill>
                    <a:prstClr val="black"/>
                  </a:solidFill>
                  <a:latin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401454" y="4279251"/>
                <a:ext cx="9617587" cy="461665"/>
              </a:xfrm>
              <a:prstGeom prst="rect">
                <a:avLst/>
              </a:prstGeom>
              <a:blipFill rotWithShape="1">
                <a:blip r:embed="rId8"/>
                <a:stretch>
                  <a:fillRect t="-135" r="5" b="1"/>
                </a:stretch>
              </a:blipFill>
            </p:spPr>
            <p:txBody>
              <a:bodyPr/>
              <a:lstStyle/>
              <a:p>
                <a:r>
                  <a:rPr lang="zh-CN" altLang="en-US">
                    <a:noFill/>
                  </a:rPr>
                  <a:t> </a:t>
                </a:r>
              </a:p>
            </p:txBody>
          </p:sp>
        </mc:Fallback>
      </mc:AlternateContent>
      <p:sp>
        <p:nvSpPr>
          <p:cNvPr id="13" name="灯片编号占位符 12"/>
          <p:cNvSpPr>
            <a:spLocks noGrp="1"/>
          </p:cNvSpPr>
          <p:nvPr>
            <p:ph type="sldNum" sz="quarter" idx="12"/>
          </p:nvPr>
        </p:nvSpPr>
        <p:spPr/>
        <p:txBody>
          <a:bodyPr/>
          <a:lstStyle/>
          <a:p>
            <a:fld id="{5FD308DF-D0D6-41CA-8E01-1A1CE80A10EE}" type="slidenum">
              <a:rPr lang="zh-CN" altLang="en-US" smtClean="0"/>
              <a:t>40</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387422" y="1290613"/>
                <a:ext cx="6096000" cy="4684616"/>
              </a:xfrm>
              <a:prstGeom prst="rect">
                <a:avLst/>
              </a:prstGeom>
            </p:spPr>
            <p:txBody>
              <a:bodyPr>
                <a:spAutoFit/>
              </a:bodyPr>
              <a:lstStyle/>
              <a:p>
                <a:r>
                  <a:rPr lang="zh-CN" altLang="en-US" sz="2400" dirty="0"/>
                  <a:t>当</a:t>
                </a:r>
                <a14:m>
                  <m:oMath xmlns:m="http://schemas.openxmlformats.org/officeDocument/2006/math">
                    <m:r>
                      <a:rPr lang="en-US" altLang="zh-CN" sz="2400" b="1" i="1">
                        <a:latin typeface="Cambria Math" panose="02040503050406030204"/>
                      </a:rPr>
                      <m:t>𝟎</m:t>
                    </m:r>
                    <m:r>
                      <a:rPr lang="zh-CN" altLang="en-US" sz="2400" b="1" i="1">
                        <a:latin typeface="Cambria Math" panose="02040503050406030204"/>
                      </a:rPr>
                      <m:t>≤</m:t>
                    </m:r>
                    <m:r>
                      <a:rPr lang="en-US" altLang="zh-CN" sz="2400" b="1" i="1">
                        <a:latin typeface="Cambria Math" panose="02040503050406030204"/>
                      </a:rPr>
                      <m:t>𝒙</m:t>
                    </m:r>
                    <m:r>
                      <a:rPr lang="en-US" altLang="zh-CN" sz="2400" b="1" i="1">
                        <a:latin typeface="Cambria Math" panose="02040503050406030204"/>
                      </a:rPr>
                      <m:t>&lt;</m:t>
                    </m:r>
                    <m:r>
                      <a:rPr lang="en-US" altLang="zh-CN" sz="2400" b="1" i="1">
                        <a:latin typeface="Cambria Math" panose="02040503050406030204"/>
                      </a:rPr>
                      <m:t>𝟔𝟎</m:t>
                    </m:r>
                  </m:oMath>
                </a14:m>
                <a:r>
                  <a:rPr lang="zh-CN" altLang="en-US" sz="2400" dirty="0"/>
                  <a:t>时，</a:t>
                </a:r>
                <a:endParaRPr lang="en-US" altLang="zh-CN" sz="2400" b="1" i="1" dirty="0">
                  <a:latin typeface="Cambria Math" panose="02040503050406030204"/>
                </a:endParaRPr>
              </a:p>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a:rPr>
                        <m:t>𝑭</m:t>
                      </m:r>
                      <m:d>
                        <m:dPr>
                          <m:ctrlPr>
                            <a:rPr lang="en-US" altLang="zh-CN" sz="2400" b="1" i="1">
                              <a:latin typeface="Cambria Math" panose="02040503050406030204" pitchFamily="18" charset="0"/>
                            </a:rPr>
                          </m:ctrlPr>
                        </m:dPr>
                        <m:e>
                          <m:r>
                            <a:rPr lang="en-US" altLang="zh-CN" sz="2400" b="1" i="1">
                              <a:latin typeface="Cambria Math" panose="02040503050406030204"/>
                            </a:rPr>
                            <m:t>𝒙</m:t>
                          </m:r>
                        </m:e>
                      </m:d>
                      <m:r>
                        <a:rPr lang="en-US" altLang="zh-CN" sz="2400" b="1" i="1">
                          <a:latin typeface="Cambria Math" panose="02040503050406030204"/>
                        </a:rPr>
                        <m:t>=</m:t>
                      </m:r>
                      <m:f>
                        <m:fPr>
                          <m:ctrlPr>
                            <a:rPr lang="en-US" altLang="zh-CN" sz="2400" b="1" i="1">
                              <a:latin typeface="Cambria Math" panose="02040503050406030204" pitchFamily="18" charset="0"/>
                            </a:rPr>
                          </m:ctrlPr>
                        </m:fPr>
                        <m:num>
                          <m:r>
                            <a:rPr lang="en-US" altLang="zh-CN" sz="2400" b="1" i="1">
                              <a:latin typeface="Cambria Math" panose="02040503050406030204"/>
                            </a:rPr>
                            <m:t>𝒙</m:t>
                          </m:r>
                        </m:num>
                        <m:den>
                          <m:r>
                            <a:rPr lang="en-US" altLang="zh-CN" sz="2400" b="1" i="1">
                              <a:latin typeface="Cambria Math" panose="02040503050406030204"/>
                            </a:rPr>
                            <m:t>𝟔𝟎</m:t>
                          </m:r>
                        </m:den>
                      </m:f>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𝟎</m:t>
                          </m:r>
                        </m:sub>
                        <m:sup>
                          <m:r>
                            <a:rPr lang="en-US" altLang="zh-CN" sz="2400" b="1" i="1">
                              <a:latin typeface="Cambria Math" panose="02040503050406030204"/>
                            </a:rPr>
                            <m:t>𝒙</m:t>
                          </m:r>
                        </m:sup>
                        <m:e>
                          <m:f>
                            <m:fPr>
                              <m:ctrlPr>
                                <a:rPr lang="en-US" altLang="zh-CN" sz="2400" b="1" i="1">
                                  <a:latin typeface="Cambria Math" panose="02040503050406030204" pitchFamily="18" charset="0"/>
                                </a:rPr>
                              </m:ctrlPr>
                            </m:fPr>
                            <m:num>
                              <m:r>
                                <a:rPr lang="en-US" altLang="zh-CN" sz="2400" b="1" i="1">
                                  <a:latin typeface="Cambria Math" panose="02040503050406030204"/>
                                </a:rPr>
                                <m:t>𝟏</m:t>
                              </m:r>
                            </m:num>
                            <m:den>
                              <m:r>
                                <a:rPr lang="en-US" altLang="zh-CN" sz="2400" b="1" i="1">
                                  <a:latin typeface="Cambria Math" panose="02040503050406030204"/>
                                </a:rPr>
                                <m:t>𝟔𝟎</m:t>
                              </m:r>
                            </m:den>
                          </m:f>
                          <m:r>
                            <a:rPr lang="en-US" altLang="zh-CN" sz="2400" b="1" i="1">
                              <a:latin typeface="Cambria Math" panose="02040503050406030204"/>
                            </a:rPr>
                            <m:t>𝒅𝒕</m:t>
                          </m:r>
                        </m:e>
                      </m:nary>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m:t>
                          </m:r>
                          <m:r>
                            <a:rPr lang="en-US" altLang="zh-CN" sz="2400" b="1" i="1">
                              <a:latin typeface="Cambria Math" panose="02040503050406030204"/>
                              <a:ea typeface="Cambria Math" panose="02040503050406030204"/>
                            </a:rPr>
                            <m:t>∞</m:t>
                          </m:r>
                        </m:sub>
                        <m:sup>
                          <m:r>
                            <a:rPr lang="en-US" altLang="zh-CN" sz="2400" b="1" i="1">
                              <a:latin typeface="Cambria Math" panose="02040503050406030204"/>
                            </a:rPr>
                            <m:t>𝒙</m:t>
                          </m:r>
                        </m:sup>
                        <m:e>
                          <m:r>
                            <a:rPr lang="en-US" altLang="zh-CN" sz="2400" b="1" i="1">
                              <a:latin typeface="Cambria Math" panose="02040503050406030204"/>
                            </a:rPr>
                            <m:t>𝒑</m:t>
                          </m:r>
                          <m:d>
                            <m:dPr>
                              <m:ctrlPr>
                                <a:rPr lang="en-US" altLang="zh-CN" sz="2400" b="1" i="1">
                                  <a:latin typeface="Cambria Math" panose="02040503050406030204" pitchFamily="18" charset="0"/>
                                </a:rPr>
                              </m:ctrlPr>
                            </m:dPr>
                            <m:e>
                              <m:r>
                                <a:rPr lang="en-US" altLang="zh-CN" sz="2400" b="1" i="1">
                                  <a:latin typeface="Cambria Math" panose="02040503050406030204"/>
                                </a:rPr>
                                <m:t>𝒕</m:t>
                              </m:r>
                            </m:e>
                          </m:d>
                          <m:r>
                            <a:rPr lang="en-US" altLang="zh-CN" sz="2400" b="1" i="1">
                              <a:latin typeface="Cambria Math" panose="02040503050406030204"/>
                            </a:rPr>
                            <m:t>𝒅𝒕</m:t>
                          </m:r>
                        </m:e>
                      </m:nary>
                      <m:r>
                        <a:rPr lang="en-US" altLang="zh-CN" sz="2400" b="1" i="1">
                          <a:latin typeface="Cambria Math" panose="02040503050406030204"/>
                        </a:rPr>
                        <m:t>;</m:t>
                      </m:r>
                    </m:oMath>
                  </m:oMathPara>
                </a14:m>
                <a:endParaRPr lang="en-US" altLang="zh-CN" sz="2400" b="1" dirty="0"/>
              </a:p>
              <a:p>
                <a:endParaRPr lang="en-US" altLang="zh-CN" sz="2400" b="1" dirty="0"/>
              </a:p>
              <a:p>
                <a:endParaRPr lang="en-US" altLang="zh-CN" sz="2400" dirty="0"/>
              </a:p>
              <a:p>
                <a:r>
                  <a:rPr lang="zh-CN" altLang="en-US" sz="2400" dirty="0">
                    <a:latin typeface="+mn-ea"/>
                  </a:rPr>
                  <a:t>当</a:t>
                </a:r>
                <a:r>
                  <a:rPr lang="en-US" altLang="zh-CN" sz="2400" dirty="0">
                    <a:latin typeface="+mn-ea"/>
                  </a:rPr>
                  <a:t>60</a:t>
                </a:r>
                <a14:m>
                  <m:oMath xmlns:m="http://schemas.openxmlformats.org/officeDocument/2006/math">
                    <m:r>
                      <a:rPr lang="en-US" altLang="zh-CN" sz="2400" i="1">
                        <a:latin typeface="Cambria Math" panose="02040503050406030204"/>
                        <a:ea typeface="Cambria Math" panose="02040503050406030204"/>
                      </a:rPr>
                      <m:t>≤</m:t>
                    </m:r>
                    <m:r>
                      <a:rPr lang="en-US" altLang="zh-CN" sz="2400" i="1">
                        <a:latin typeface="Cambria Math" panose="02040503050406030204"/>
                        <a:ea typeface="Cambria Math" panose="02040503050406030204"/>
                      </a:rPr>
                      <m:t>𝑥</m:t>
                    </m:r>
                  </m:oMath>
                </a14:m>
                <a:r>
                  <a:rPr lang="zh-CN" altLang="en-US" sz="2400" dirty="0">
                    <a:latin typeface="+mn-ea"/>
                  </a:rPr>
                  <a:t>时，</a:t>
                </a:r>
                <a:endParaRPr lang="en-US" altLang="zh-CN" sz="2400" dirty="0">
                  <a:latin typeface="+mn-ea"/>
                </a:endParaRPr>
              </a:p>
              <a:p>
                <a:endParaRPr lang="en-US" altLang="zh-CN" sz="2400" dirty="0">
                  <a:latin typeface="+mn-ea"/>
                </a:endParaRPr>
              </a:p>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a:rPr>
                        <m:t>𝑭</m:t>
                      </m:r>
                      <m:d>
                        <m:dPr>
                          <m:ctrlPr>
                            <a:rPr lang="en-US" altLang="zh-CN" sz="2400" b="1" i="1">
                              <a:latin typeface="Cambria Math" panose="02040503050406030204" pitchFamily="18" charset="0"/>
                            </a:rPr>
                          </m:ctrlPr>
                        </m:dPr>
                        <m:e>
                          <m:r>
                            <a:rPr lang="en-US" altLang="zh-CN" sz="2400" b="1" i="1">
                              <a:latin typeface="Cambria Math" panose="02040503050406030204"/>
                            </a:rPr>
                            <m:t>𝒙</m:t>
                          </m:r>
                        </m:e>
                      </m:d>
                      <m:r>
                        <a:rPr lang="en-US" altLang="zh-CN" sz="2400" b="1" i="1">
                          <a:latin typeface="Cambria Math" panose="02040503050406030204"/>
                        </a:rPr>
                        <m:t>=</m:t>
                      </m:r>
                      <m:r>
                        <a:rPr lang="en-US" altLang="zh-CN" sz="2400" b="1" i="1">
                          <a:latin typeface="Cambria Math" panose="02040503050406030204"/>
                        </a:rPr>
                        <m:t>𝟏</m:t>
                      </m:r>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𝟎</m:t>
                          </m:r>
                        </m:sub>
                        <m:sup>
                          <m:r>
                            <a:rPr lang="en-US" altLang="zh-CN" sz="2400" b="1" i="1">
                              <a:latin typeface="Cambria Math" panose="02040503050406030204"/>
                            </a:rPr>
                            <m:t>𝟔𝟎</m:t>
                          </m:r>
                        </m:sup>
                        <m:e>
                          <m:f>
                            <m:fPr>
                              <m:ctrlPr>
                                <a:rPr lang="en-US" altLang="zh-CN" sz="2400" b="1" i="1">
                                  <a:latin typeface="Cambria Math" panose="02040503050406030204" pitchFamily="18" charset="0"/>
                                </a:rPr>
                              </m:ctrlPr>
                            </m:fPr>
                            <m:num>
                              <m:r>
                                <a:rPr lang="en-US" altLang="zh-CN" sz="2400" b="1" i="1">
                                  <a:latin typeface="Cambria Math" panose="02040503050406030204"/>
                                </a:rPr>
                                <m:t>𝟏</m:t>
                              </m:r>
                            </m:num>
                            <m:den>
                              <m:r>
                                <a:rPr lang="en-US" altLang="zh-CN" sz="2400" b="1" i="1">
                                  <a:latin typeface="Cambria Math" panose="02040503050406030204"/>
                                </a:rPr>
                                <m:t>𝟔𝟎</m:t>
                              </m:r>
                            </m:den>
                          </m:f>
                          <m:r>
                            <a:rPr lang="en-US" altLang="zh-CN" sz="2400" b="1" i="1">
                              <a:latin typeface="Cambria Math" panose="02040503050406030204"/>
                            </a:rPr>
                            <m:t>𝒅𝒕</m:t>
                          </m:r>
                        </m:e>
                      </m:nary>
                      <m:r>
                        <a:rPr lang="en-US" altLang="zh-CN" sz="2400" b="1" i="1">
                          <a:latin typeface="Cambria Math" panose="02040503050406030204"/>
                        </a:rPr>
                        <m:t>=</m:t>
                      </m:r>
                      <m:nary>
                        <m:naryPr>
                          <m:ctrlPr>
                            <a:rPr lang="zh-CN" altLang="en-US" sz="2400" b="1" i="1">
                              <a:latin typeface="Cambria Math" panose="02040503050406030204" pitchFamily="18" charset="0"/>
                            </a:rPr>
                          </m:ctrlPr>
                        </m:naryPr>
                        <m:sub>
                          <m:r>
                            <m:rPr>
                              <m:brk m:alnAt="23"/>
                            </m:rPr>
                            <a:rPr lang="en-US" altLang="zh-CN" sz="2400" b="1" i="1">
                              <a:latin typeface="Cambria Math" panose="02040503050406030204"/>
                            </a:rPr>
                            <m:t>−</m:t>
                          </m:r>
                          <m:r>
                            <a:rPr lang="en-US" altLang="zh-CN" sz="2400" b="1" i="1">
                              <a:latin typeface="Cambria Math" panose="02040503050406030204"/>
                              <a:ea typeface="Cambria Math" panose="02040503050406030204"/>
                            </a:rPr>
                            <m:t>∞</m:t>
                          </m:r>
                        </m:sub>
                        <m:sup>
                          <m:r>
                            <a:rPr lang="en-US" altLang="zh-CN" sz="2400" b="1" i="1">
                              <a:latin typeface="Cambria Math" panose="02040503050406030204"/>
                            </a:rPr>
                            <m:t>𝒙</m:t>
                          </m:r>
                        </m:sup>
                        <m:e>
                          <m:r>
                            <a:rPr lang="en-US" altLang="zh-CN" sz="2400" b="1" i="1">
                              <a:latin typeface="Cambria Math" panose="02040503050406030204"/>
                            </a:rPr>
                            <m:t>𝒑</m:t>
                          </m:r>
                          <m:d>
                            <m:dPr>
                              <m:ctrlPr>
                                <a:rPr lang="en-US" altLang="zh-CN" sz="2400" b="1" i="1">
                                  <a:latin typeface="Cambria Math" panose="02040503050406030204" pitchFamily="18" charset="0"/>
                                </a:rPr>
                              </m:ctrlPr>
                            </m:dPr>
                            <m:e>
                              <m:r>
                                <a:rPr lang="en-US" altLang="zh-CN" sz="2400" b="1" i="1">
                                  <a:latin typeface="Cambria Math" panose="02040503050406030204"/>
                                </a:rPr>
                                <m:t>𝒕</m:t>
                              </m:r>
                            </m:e>
                          </m:d>
                          <m:r>
                            <a:rPr lang="en-US" altLang="zh-CN" sz="2400" b="1" i="1">
                              <a:latin typeface="Cambria Math" panose="02040503050406030204"/>
                            </a:rPr>
                            <m:t>𝒅𝒕</m:t>
                          </m:r>
                        </m:e>
                      </m:nary>
                      <m:r>
                        <a:rPr lang="en-US" altLang="zh-CN" sz="2400" b="1" i="1">
                          <a:latin typeface="Cambria Math" panose="02040503050406030204"/>
                        </a:rPr>
                        <m:t>.</m:t>
                      </m:r>
                    </m:oMath>
                  </m:oMathPara>
                </a14:m>
                <a:endParaRPr lang="en-US" altLang="zh-CN" sz="2400" b="1" dirty="0"/>
              </a:p>
              <a:p>
                <a:endParaRPr lang="en-US" altLang="zh-CN" sz="2400" b="1" dirty="0"/>
              </a:p>
              <a:p>
                <a:r>
                  <a:rPr lang="zh-CN" altLang="en-US" sz="2400" dirty="0"/>
                  <a:t>因此</a:t>
                </a:r>
                <a14:m>
                  <m:oMath xmlns:m="http://schemas.openxmlformats.org/officeDocument/2006/math">
                    <m:r>
                      <a:rPr lang="zh-CN" altLang="en-US" sz="2400" i="1">
                        <a:latin typeface="Cambria Math" panose="02040503050406030204"/>
                        <a:ea typeface="Cambria Math" panose="02040503050406030204"/>
                      </a:rPr>
                      <m:t>𝜉</m:t>
                    </m:r>
                  </m:oMath>
                </a14:m>
                <a:r>
                  <a:rPr lang="zh-CN" altLang="en-US" sz="2400" dirty="0"/>
                  <a:t>为连续型随机变量</a:t>
                </a:r>
                <a:r>
                  <a:rPr lang="en-US" altLang="zh-CN" sz="2400" dirty="0"/>
                  <a:t>.</a:t>
                </a:r>
              </a:p>
              <a:p>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387422" y="1290613"/>
                <a:ext cx="6096000" cy="4684616"/>
              </a:xfrm>
              <a:prstGeom prst="rect">
                <a:avLst/>
              </a:prstGeom>
              <a:blipFill rotWithShape="1">
                <a:blip r:embed="rId3"/>
                <a:stretch>
                  <a:fillRect l="-7" t="-6" r="7" b="1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21412" y="1092664"/>
            <a:ext cx="6612463" cy="930689"/>
            <a:chOff x="1362566" y="1905903"/>
            <a:chExt cx="6612463" cy="930689"/>
          </a:xfrm>
        </p:grpSpPr>
        <p:sp>
          <p:nvSpPr>
            <p:cNvPr id="3" name="椭圆 2"/>
            <p:cNvSpPr/>
            <p:nvPr/>
          </p:nvSpPr>
          <p:spPr>
            <a:xfrm>
              <a:off x="1362566" y="1937776"/>
              <a:ext cx="898816" cy="89881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07596" y="2244881"/>
              <a:ext cx="6267433" cy="461665"/>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给定实数</a:t>
              </a:r>
              <a:r>
                <a:rPr lang="en-US" altLang="zh-CN" sz="2400" i="1" dirty="0">
                  <a:solidFill>
                    <a:prstClr val="black"/>
                  </a:solidFill>
                  <a:ea typeface="思源黑体 CN Normal" panose="020B0400000000000000" pitchFamily="34" charset="-122"/>
                </a:rPr>
                <a:t>a&lt;b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称以</a:t>
              </a:r>
            </a:p>
          </p:txBody>
        </p:sp>
        <p:cxnSp>
          <p:nvCxnSpPr>
            <p:cNvPr id="6" name="直接连接符 5"/>
            <p:cNvCxnSpPr/>
            <p:nvPr/>
          </p:nvCxnSpPr>
          <p:spPr>
            <a:xfrm>
              <a:off x="1913918" y="2293985"/>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09535" y="1019081"/>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定义</a:t>
            </a:r>
            <a:r>
              <a:rPr lang="en-US" altLang="zh-CN" sz="2400" b="1" dirty="0">
                <a:solidFill>
                  <a:srgbClr val="004EA2"/>
                </a:solidFill>
                <a:ea typeface="思源黑体 CN Normal" panose="020B0400000000000000" pitchFamily="34" charset="-122"/>
              </a:rPr>
              <a:t>2.3.6 </a:t>
            </a:r>
            <a:r>
              <a:rPr lang="zh-CN" altLang="en-US" sz="2400" b="1" dirty="0">
                <a:solidFill>
                  <a:srgbClr val="004EA2"/>
                </a:solidFill>
                <a:ea typeface="思源黑体 CN Normal" panose="020B0400000000000000" pitchFamily="34" charset="-122"/>
              </a:rPr>
              <a:t>（均匀分布）</a:t>
            </a:r>
            <a:endParaRPr lang="en-US" altLang="zh-CN" sz="24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18468" t="18944" r="21326" b="45467"/>
          <a:stretch>
            <a:fillRect/>
          </a:stretch>
        </p:blipFill>
        <p:spPr>
          <a:xfrm>
            <a:off x="3234763" y="1787850"/>
            <a:ext cx="4761732" cy="1114083"/>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413441" y="2965610"/>
                <a:ext cx="9365118" cy="830997"/>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为密度函数的分布为</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区间上的</a:t>
                </a:r>
                <a:r>
                  <a:rPr lang="zh-CN" altLang="en-US" sz="2400" dirty="0">
                    <a:solidFill>
                      <a:srgbClr val="004EA2"/>
                    </a:solidFill>
                    <a:ea typeface="思源黑体 CN Normal" panose="020B0400000000000000" pitchFamily="34" charset="-122"/>
                  </a:rPr>
                  <a:t>均匀分布</a:t>
                </a:r>
                <a:r>
                  <a:rPr lang="zh-CN" altLang="en-US" sz="2400" dirty="0">
                    <a:solidFill>
                      <a:prstClr val="black"/>
                    </a:solidFill>
                    <a:ea typeface="思源黑体 CN Normal" panose="020B0400000000000000" pitchFamily="34" charset="-122"/>
                  </a:rPr>
                  <a:t>，简记为</a:t>
                </a:r>
                <a:r>
                  <a:rPr lang="en-US" altLang="zh-CN" sz="2400" i="1" dirty="0">
                    <a:solidFill>
                      <a:prstClr val="black"/>
                    </a:solidFill>
                    <a:ea typeface="思源黑体 CN Normal" panose="020B0400000000000000" pitchFamily="34" charset="-122"/>
                  </a:rPr>
                  <a:t>U</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 </a:t>
                </a:r>
                <a:r>
                  <a:rPr lang="zh-CN" altLang="en-US" sz="2400" dirty="0">
                    <a:solidFill>
                      <a:prstClr val="black"/>
                    </a:solidFill>
                    <a:ea typeface="思源黑体 CN Normal" panose="020B0400000000000000" pitchFamily="34" charset="-122"/>
                  </a:rPr>
                  <a:t>若</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zh-CN" altLang="en-US" sz="2400" dirty="0">
                    <a:solidFill>
                      <a:prstClr val="black"/>
                    </a:solidFill>
                    <a:ea typeface="思源黑体 CN Normal" panose="020B0400000000000000" pitchFamily="34" charset="-122"/>
                  </a:rPr>
                  <a:t>的分布为</a:t>
                </a:r>
                <a:r>
                  <a:rPr lang="en-US" altLang="zh-CN" sz="2400" i="1" dirty="0">
                    <a:solidFill>
                      <a:prstClr val="black"/>
                    </a:solidFill>
                    <a:ea typeface="思源黑体 CN Normal" panose="020B0400000000000000" pitchFamily="34" charset="-122"/>
                  </a:rPr>
                  <a:t>U</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，就称它</a:t>
                </a:r>
                <a:r>
                  <a:rPr lang="zh-CN" altLang="en-US" sz="2400" dirty="0">
                    <a:solidFill>
                      <a:srgbClr val="004EA2"/>
                    </a:solidFill>
                    <a:ea typeface="思源黑体 CN Normal" panose="020B0400000000000000" pitchFamily="34" charset="-122"/>
                  </a:rPr>
                  <a:t>服从</a:t>
                </a:r>
                <a:r>
                  <a:rPr lang="en-US" altLang="zh-CN" sz="2400" i="1" dirty="0">
                    <a:solidFill>
                      <a:prstClr val="black"/>
                    </a:solidFill>
                    <a:ea typeface="思源黑体 CN Normal" panose="020B0400000000000000" pitchFamily="34" charset="-122"/>
                  </a:rPr>
                  <a:t>U(</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r>
                  <a:rPr lang="zh-CN" altLang="en-US" sz="2400" dirty="0">
                    <a:solidFill>
                      <a:prstClr val="black"/>
                    </a:solidFill>
                    <a:ea typeface="思源黑体 CN Normal" panose="020B0400000000000000" pitchFamily="34" charset="-122"/>
                  </a:rPr>
                  <a:t> ，简记为</a:t>
                </a:r>
                <a14:m>
                  <m:oMath xmlns:m="http://schemas.openxmlformats.org/officeDocument/2006/math">
                    <m:r>
                      <a:rPr lang="en-US" altLang="zh-CN" sz="2400" i="1" dirty="0">
                        <a:solidFill>
                          <a:prstClr val="black"/>
                        </a:solidFill>
                        <a:latin typeface="Cambria Math" panose="02040503050406030204" pitchFamily="18" charset="0"/>
                      </a:rPr>
                      <m:t>𝜉</m:t>
                    </m:r>
                  </m:oMath>
                </a14:m>
                <a:r>
                  <a:rPr lang="en-US" altLang="zh-CN" sz="2400" dirty="0">
                    <a:solidFill>
                      <a:prstClr val="black"/>
                    </a:solidFill>
                    <a:ea typeface="思源黑体 CN Normal" panose="020B0400000000000000" pitchFamily="34" charset="-122"/>
                  </a:rPr>
                  <a:t>~</a:t>
                </a:r>
                <a:r>
                  <a:rPr lang="en-US" altLang="zh-CN" sz="2400" i="1" dirty="0">
                    <a:solidFill>
                      <a:prstClr val="black"/>
                    </a:solidFill>
                    <a:ea typeface="思源黑体 CN Normal" panose="020B0400000000000000" pitchFamily="34" charset="-122"/>
                  </a:rPr>
                  <a:t> U</a:t>
                </a:r>
                <a:r>
                  <a:rPr lang="en-US" altLang="zh-CN" sz="2400" dirty="0">
                    <a:solidFill>
                      <a:prstClr val="black"/>
                    </a:solidFill>
                    <a:ea typeface="思源黑体 CN Normal" panose="020B0400000000000000" pitchFamily="34" charset="-122"/>
                  </a:rPr>
                  <a:t>(</a:t>
                </a:r>
                <a:r>
                  <a:rPr lang="en-US" altLang="zh-CN" sz="2400" i="1" dirty="0" err="1">
                    <a:solidFill>
                      <a:prstClr val="black"/>
                    </a:solidFill>
                    <a:ea typeface="思源黑体 CN Normal" panose="020B0400000000000000" pitchFamily="34" charset="-122"/>
                  </a:rPr>
                  <a:t>a,b</a:t>
                </a:r>
                <a:r>
                  <a:rPr lang="en-US" altLang="zh-CN" sz="2400" dirty="0">
                    <a:solidFill>
                      <a:prstClr val="black"/>
                    </a:solidFill>
                    <a:ea typeface="思源黑体 CN Normal" panose="020B0400000000000000" pitchFamily="34" charset="-122"/>
                  </a:rPr>
                  <a:t>).</a:t>
                </a:r>
                <a:endParaRPr lang="zh-CN" altLang="en-US" sz="2400" dirty="0">
                  <a:solidFill>
                    <a:prstClr val="black"/>
                  </a:solidFill>
                  <a:ea typeface="思源黑体 CN Normal" panose="020B0400000000000000"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413441" y="2965610"/>
                <a:ext cx="9365118" cy="830997"/>
              </a:xfrm>
              <a:prstGeom prst="rect">
                <a:avLst/>
              </a:prstGeom>
              <a:blipFill rotWithShape="1">
                <a:blip r:embed="rId6"/>
                <a:stretch>
                  <a:fillRect l="-6" t="-19" r="1" b="69"/>
                </a:stretch>
              </a:blipFill>
              <a:ln w="57150">
                <a:noFill/>
              </a:ln>
            </p:spPr>
            <p:txBody>
              <a:bodyPr/>
              <a:lstStyle/>
              <a:p>
                <a:r>
                  <a:rPr lang="zh-CN" altLang="en-US">
                    <a:noFill/>
                  </a:rPr>
                  <a:t> </a:t>
                </a:r>
              </a:p>
            </p:txBody>
          </p:sp>
        </mc:Fallback>
      </mc:AlternateContent>
      <p:pic>
        <p:nvPicPr>
          <p:cNvPr id="12" name="图片 1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0228" y="3840742"/>
            <a:ext cx="6600723" cy="2056335"/>
          </a:xfrm>
          <a:prstGeom prst="rect">
            <a:avLst/>
          </a:prstGeom>
        </p:spPr>
      </p:pic>
      <p:sp>
        <p:nvSpPr>
          <p:cNvPr id="9" name="矩形 8"/>
          <p:cNvSpPr/>
          <p:nvPr/>
        </p:nvSpPr>
        <p:spPr>
          <a:xfrm>
            <a:off x="3573735" y="5944936"/>
            <a:ext cx="3794629" cy="369332"/>
          </a:xfrm>
          <a:prstGeom prst="rect">
            <a:avLst/>
          </a:prstGeom>
        </p:spPr>
        <p:txBody>
          <a:bodyPr wrap="none">
            <a:spAutoFit/>
          </a:bodyPr>
          <a:lstStyle/>
          <a:p>
            <a:pPr lvl="0" algn="ctr"/>
            <a:r>
              <a:rPr lang="en-US" altLang="zh-CN" i="1" dirty="0">
                <a:solidFill>
                  <a:prstClr val="black"/>
                </a:solidFill>
              </a:rPr>
              <a:t>U</a:t>
            </a:r>
            <a:r>
              <a:rPr lang="en-US" altLang="zh-CN" dirty="0">
                <a:solidFill>
                  <a:prstClr val="black"/>
                </a:solidFill>
              </a:rPr>
              <a:t>(</a:t>
            </a:r>
            <a:r>
              <a:rPr lang="en-US" altLang="zh-CN" i="1" dirty="0" err="1">
                <a:solidFill>
                  <a:prstClr val="black"/>
                </a:solidFill>
              </a:rPr>
              <a:t>a,b</a:t>
            </a:r>
            <a:r>
              <a:rPr lang="en-US" altLang="zh-CN" dirty="0">
                <a:solidFill>
                  <a:prstClr val="black"/>
                </a:solidFill>
              </a:rPr>
              <a:t>)</a:t>
            </a:r>
            <a:r>
              <a:rPr lang="zh-CN" altLang="en-US" dirty="0">
                <a:solidFill>
                  <a:prstClr val="black"/>
                </a:solidFill>
              </a:rPr>
              <a:t>的</a:t>
            </a:r>
            <a:r>
              <a:rPr lang="zh-CN" altLang="en-US" dirty="0">
                <a:solidFill>
                  <a:prstClr val="black"/>
                </a:solidFill>
                <a:ea typeface="思源黑体 CN Normal" panose="020B0400000000000000" pitchFamily="34" charset="-122"/>
              </a:rPr>
              <a:t>密度函数和分布函数的图像</a:t>
            </a:r>
            <a:endParaRPr lang="zh-CN" altLang="en-US" dirty="0">
              <a:solidFill>
                <a:prstClr val="black"/>
              </a:solidFill>
            </a:endParaRPr>
          </a:p>
        </p:txBody>
      </p:sp>
      <p:sp>
        <p:nvSpPr>
          <p:cNvPr id="11" name="灯片编号占位符 10"/>
          <p:cNvSpPr>
            <a:spLocks noGrp="1"/>
          </p:cNvSpPr>
          <p:nvPr>
            <p:ph type="sldNum" sz="quarter" idx="12"/>
          </p:nvPr>
        </p:nvSpPr>
        <p:spPr/>
        <p:txBody>
          <a:bodyPr/>
          <a:lstStyle/>
          <a:p>
            <a:fld id="{5FD308DF-D0D6-41CA-8E01-1A1CE80A10EE}" type="slidenum">
              <a:rPr lang="zh-CN" altLang="en-US" smtClean="0"/>
              <a:t>42</a:t>
            </a:fld>
            <a:endParaRPr lang="zh-CN" altLang="en-US"/>
          </a:p>
        </p:txBody>
      </p:sp>
      <p:sp>
        <p:nvSpPr>
          <p:cNvPr id="13" name="Oval 12">
            <a:extLst>
              <a:ext uri="{FF2B5EF4-FFF2-40B4-BE49-F238E27FC236}">
                <a16:creationId xmlns:a16="http://schemas.microsoft.com/office/drawing/2014/main" id="{EF923070-A6DB-D89B-838F-237D0B3DED1E}"/>
              </a:ext>
            </a:extLst>
          </p:cNvPr>
          <p:cNvSpPr/>
          <p:nvPr/>
        </p:nvSpPr>
        <p:spPr>
          <a:xfrm>
            <a:off x="3274647" y="5090265"/>
            <a:ext cx="106973" cy="10697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92371271-1684-9EDF-4FD4-08A6FA7890BD}"/>
              </a:ext>
            </a:extLst>
          </p:cNvPr>
          <p:cNvSpPr/>
          <p:nvPr/>
        </p:nvSpPr>
        <p:spPr>
          <a:xfrm>
            <a:off x="4321909" y="5090265"/>
            <a:ext cx="106973" cy="10697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34687" y="1205500"/>
            <a:ext cx="9522626" cy="930689"/>
            <a:chOff x="1362566" y="1905903"/>
            <a:chExt cx="9522626" cy="930689"/>
          </a:xfrm>
        </p:grpSpPr>
        <p:sp>
          <p:nvSpPr>
            <p:cNvPr id="3" name="椭圆 2"/>
            <p:cNvSpPr/>
            <p:nvPr/>
          </p:nvSpPr>
          <p:spPr>
            <a:xfrm>
              <a:off x="1362566" y="1937776"/>
              <a:ext cx="898816" cy="89881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92830" y="2281142"/>
                  <a:ext cx="9092362" cy="524311"/>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a:t>
                  </a:r>
                  <a14:m>
                    <m:oMath xmlns:m="http://schemas.openxmlformats.org/officeDocument/2006/math">
                      <m:r>
                        <a:rPr lang="en-US" altLang="zh-CN" sz="2800" i="1" dirty="0">
                          <a:solidFill>
                            <a:prstClr val="black"/>
                          </a:solidFill>
                          <a:latin typeface="Cambria Math" panose="02040503050406030204" pitchFamily="18" charset="0"/>
                        </a:rPr>
                        <m:t>𝜉</m:t>
                      </m:r>
                      <m:r>
                        <a:rPr lang="zh-CN" altLang="en-US" sz="2800" i="1" dirty="0" smtClean="0">
                          <a:solidFill>
                            <a:prstClr val="black"/>
                          </a:solidFill>
                          <a:latin typeface="Cambria Math" panose="02040503050406030204" pitchFamily="18" charset="0"/>
                        </a:rPr>
                        <m:t>为</m:t>
                      </m:r>
                    </m:oMath>
                  </a14:m>
                  <a:r>
                    <a:rPr lang="zh-CN" altLang="en-US" sz="2800" dirty="0">
                      <a:solidFill>
                        <a:prstClr val="black"/>
                      </a:solidFill>
                      <a:ea typeface="思源黑体 CN Normal" panose="020B0400000000000000" pitchFamily="34" charset="-122"/>
                    </a:rPr>
                    <a:t>连续型随机变量，密度函数为</a:t>
                  </a:r>
                  <a:r>
                    <a:rPr lang="en-US" altLang="zh-CN" sz="2800" i="1" dirty="0">
                      <a:solidFill>
                        <a:prstClr val="black"/>
                      </a:solidFill>
                      <a:ea typeface="思源黑体 CN Normal" panose="020B0400000000000000" pitchFamily="34" charset="-122"/>
                    </a:rPr>
                    <a:t>p</a:t>
                  </a:r>
                  <a:r>
                    <a:rPr lang="en-US" altLang="zh-CN"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x</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如果</a:t>
                  </a:r>
                </a:p>
              </p:txBody>
            </p:sp>
          </mc:Choice>
          <mc:Fallback xmlns="">
            <p:sp>
              <p:nvSpPr>
                <p:cNvPr id="5" name="矩形 4"/>
                <p:cNvSpPr>
                  <a:spLocks noRot="1" noChangeAspect="1" noMove="1" noResize="1" noEditPoints="1" noAdjustHandles="1" noChangeArrowheads="1" noChangeShapeType="1" noTextEdit="1"/>
                </p:cNvSpPr>
                <p:nvPr/>
              </p:nvSpPr>
              <p:spPr>
                <a:xfrm>
                  <a:off x="1792830" y="2281142"/>
                  <a:ext cx="9092362" cy="524311"/>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62621" y="2281142"/>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15514" y="1088297"/>
            <a:ext cx="5314828"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8" name="图片 7"/>
          <p:cNvPicPr>
            <a:picLocks noChangeAspect="1"/>
          </p:cNvPicPr>
          <p:nvPr/>
        </p:nvPicPr>
        <p:blipFill rotWithShape="1">
          <a:blip r:embed="rId5">
            <a:clrChange>
              <a:clrFrom>
                <a:srgbClr val="FFFFFF"/>
              </a:clrFrom>
              <a:clrTo>
                <a:srgbClr val="FFFFFF">
                  <a:alpha val="0"/>
                </a:srgbClr>
              </a:clrTo>
            </a:clrChange>
          </a:blip>
          <a:srcRect l="31860" t="17150" r="31395" b="57789"/>
          <a:stretch>
            <a:fillRect/>
          </a:stretch>
        </p:blipFill>
        <p:spPr>
          <a:xfrm>
            <a:off x="3425076" y="2073182"/>
            <a:ext cx="3806379" cy="1166452"/>
          </a:xfrm>
          <a:prstGeom prst="rect">
            <a:avLst/>
          </a:prstGeom>
        </p:spPr>
      </p:pic>
      <p:sp>
        <p:nvSpPr>
          <p:cNvPr id="10" name="矩形 9"/>
          <p:cNvSpPr/>
          <p:nvPr/>
        </p:nvSpPr>
        <p:spPr>
          <a:xfrm>
            <a:off x="1957451" y="3089022"/>
            <a:ext cx="898816" cy="565348"/>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称</a:t>
            </a:r>
            <a:endParaRPr lang="en-US" altLang="zh-CN" sz="2800" dirty="0">
              <a:ea typeface="思源黑体 CN Normal" panose="020B0400000000000000" pitchFamily="34" charset="-122"/>
            </a:endParaRPr>
          </a:p>
        </p:txBody>
      </p:sp>
      <p:pic>
        <p:nvPicPr>
          <p:cNvPr id="11" name="图片 10"/>
          <p:cNvPicPr>
            <a:picLocks noChangeAspect="1"/>
          </p:cNvPicPr>
          <p:nvPr/>
        </p:nvPicPr>
        <p:blipFill rotWithShape="1">
          <a:blip r:embed="rId5">
            <a:clrChange>
              <a:clrFrom>
                <a:srgbClr val="FFFFFF"/>
              </a:clrFrom>
              <a:clrTo>
                <a:srgbClr val="FFFFFF">
                  <a:alpha val="0"/>
                </a:srgbClr>
              </a:clrTo>
            </a:clrChange>
          </a:blip>
          <a:srcRect l="32093" t="50000" r="31162" b="24939"/>
          <a:stretch>
            <a:fillRect/>
          </a:stretch>
        </p:blipFill>
        <p:spPr>
          <a:xfrm>
            <a:off x="3425076" y="3429000"/>
            <a:ext cx="3613714" cy="1166452"/>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1799388" y="4754938"/>
                <a:ext cx="9057925"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为</a:t>
                </a:r>
                <a14:m>
                  <m:oMath xmlns:m="http://schemas.openxmlformats.org/officeDocument/2006/math">
                    <m:r>
                      <a:rPr lang="en-US" altLang="zh-CN" sz="2800" i="1" dirty="0">
                        <a:solidFill>
                          <a:prstClr val="black"/>
                        </a:solidFill>
                        <a:latin typeface="Cambria Math" panose="02040503050406030204" pitchFamily="18" charset="0"/>
                      </a:rPr>
                      <m:t>𝜉</m:t>
                    </m:r>
                    <m:r>
                      <a:rPr lang="en-US" altLang="zh-CN" sz="2800" i="1" dirty="0">
                        <a:solidFill>
                          <a:prstClr val="black"/>
                        </a:solidFill>
                        <a:latin typeface="Cambria Math" panose="02040503050406030204" pitchFamily="18" charset="0"/>
                      </a:rPr>
                      <m:t> (</m:t>
                    </m:r>
                  </m:oMath>
                </a14:m>
                <a:r>
                  <a:rPr lang="zh-CN" altLang="en-US" sz="2800" dirty="0">
                    <a:ea typeface="思源黑体 CN Normal" panose="020B0400000000000000" pitchFamily="34" charset="-122"/>
                  </a:rPr>
                  <a:t>或其分布</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数学期望</a:t>
                </a:r>
                <a:r>
                  <a:rPr lang="zh-CN" altLang="en-US" sz="2800" dirty="0">
                    <a:ea typeface="思源黑体 CN Normal" panose="020B0400000000000000" pitchFamily="34" charset="-122"/>
                  </a:rPr>
                  <a:t>，或</a:t>
                </a:r>
                <a:r>
                  <a:rPr lang="zh-CN" altLang="en-US" sz="2800" dirty="0">
                    <a:solidFill>
                      <a:srgbClr val="004EA2"/>
                    </a:solidFill>
                    <a:ea typeface="思源黑体 CN Normal" panose="020B0400000000000000" pitchFamily="34" charset="-122"/>
                  </a:rPr>
                  <a:t>均值</a:t>
                </a:r>
                <a:r>
                  <a:rPr lang="zh-CN" altLang="en-US" sz="2800" dirty="0">
                    <a:ea typeface="思源黑体 CN Normal" panose="020B0400000000000000" pitchFamily="34" charset="-122"/>
                  </a:rPr>
                  <a:t>；否则称</a:t>
                </a:r>
                <a14:m>
                  <m:oMath xmlns:m="http://schemas.openxmlformats.org/officeDocument/2006/math">
                    <m:r>
                      <a:rPr lang="en-US" altLang="zh-CN" sz="2800" i="1" dirty="0">
                        <a:solidFill>
                          <a:prstClr val="black"/>
                        </a:solidFill>
                        <a:latin typeface="Cambria Math" panose="02040503050406030204" pitchFamily="18" charset="0"/>
                      </a:rPr>
                      <m:t>𝜉</m:t>
                    </m:r>
                  </m:oMath>
                </a14:m>
                <a:r>
                  <a:rPr lang="zh-CN" altLang="en-US" sz="2800" dirty="0">
                    <a:ea typeface="思源黑体 CN Normal" panose="020B0400000000000000" pitchFamily="34" charset="-122"/>
                  </a:rPr>
                  <a:t>的数学期望不存在</a:t>
                </a:r>
                <a:r>
                  <a:rPr lang="en-US" altLang="zh-CN" sz="2800" dirty="0">
                    <a:ea typeface="思源黑体 CN Normal" panose="020B0400000000000000" pitchFamily="34" charset="-122"/>
                  </a:rPr>
                  <a:t>.</a:t>
                </a:r>
              </a:p>
            </p:txBody>
          </p:sp>
        </mc:Choice>
        <mc:Fallback xmlns="">
          <p:sp>
            <p:nvSpPr>
              <p:cNvPr id="12" name="矩形 11"/>
              <p:cNvSpPr>
                <a:spLocks noRot="1" noChangeAspect="1" noMove="1" noResize="1" noEditPoints="1" noAdjustHandles="1" noChangeArrowheads="1" noChangeShapeType="1" noTextEdit="1"/>
              </p:cNvSpPr>
              <p:nvPr/>
            </p:nvSpPr>
            <p:spPr>
              <a:xfrm>
                <a:off x="1799388" y="4754938"/>
                <a:ext cx="9057925" cy="1082412"/>
              </a:xfrm>
              <a:prstGeom prst="rect">
                <a:avLst/>
              </a:prstGeom>
              <a:blipFill rotWithShape="1">
                <a:blip r:embed="rId6"/>
                <a:stretch>
                  <a:fillRect l="-5" t="-5" r="1" b="40"/>
                </a:stretch>
              </a:blipFill>
              <a:ln w="57150">
                <a:noFill/>
              </a:ln>
            </p:spPr>
            <p:txBody>
              <a:bodyPr/>
              <a:lstStyle/>
              <a:p>
                <a:r>
                  <a:rPr lang="zh-CN" altLang="en-US">
                    <a:noFill/>
                  </a:rPr>
                  <a:t> </a:t>
                </a:r>
              </a:p>
            </p:txBody>
          </p:sp>
        </mc:Fallback>
      </mc:AlternateContent>
      <p:sp>
        <p:nvSpPr>
          <p:cNvPr id="9" name="灯片编号占位符 8"/>
          <p:cNvSpPr>
            <a:spLocks noGrp="1"/>
          </p:cNvSpPr>
          <p:nvPr>
            <p:ph type="sldNum" sz="quarter" idx="12"/>
          </p:nvPr>
        </p:nvSpPr>
        <p:spPr/>
        <p:txBody>
          <a:bodyPr/>
          <a:lstStyle/>
          <a:p>
            <a:fld id="{5FD308DF-D0D6-41CA-8E01-1A1CE80A10EE}" type="slidenum">
              <a:rPr lang="zh-CN" altLang="en-US" smtClean="0"/>
              <a:t>43</a:t>
            </a:fld>
            <a:endParaRPr lang="zh-CN" altLang="en-US"/>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338401" y="1306523"/>
            <a:ext cx="7580030" cy="830997"/>
            <a:chOff x="1171465" y="1491939"/>
            <a:chExt cx="6039718" cy="830997"/>
          </a:xfrm>
        </p:grpSpPr>
        <p:sp>
          <p:nvSpPr>
            <p:cNvPr id="6" name="椭圆 5"/>
            <p:cNvSpPr/>
            <p:nvPr/>
          </p:nvSpPr>
          <p:spPr>
            <a:xfrm>
              <a:off x="1171465" y="1607818"/>
              <a:ext cx="303833"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629834" y="1491939"/>
              <a:ext cx="5581349" cy="830997"/>
            </a:xfrm>
            <a:prstGeom prst="rect">
              <a:avLst/>
            </a:prstGeom>
            <a:noFill/>
          </p:spPr>
          <p:txBody>
            <a:bodyPr wrap="square" rtlCol="0">
              <a:spAutoFit/>
            </a:bodyPr>
            <a:lstStyle/>
            <a:p>
              <a:r>
                <a:rPr lang="zh-CN" altLang="en-US" sz="2400" dirty="0">
                  <a:sym typeface="+mn-ea"/>
                </a:rPr>
                <a:t>随机变量的数学期望是一个实数，它是刻画随机变量的一种指标，在实际中有广泛的应用</a:t>
              </a:r>
              <a:r>
                <a:rPr lang="en-US" altLang="zh-CN" sz="2400" dirty="0">
                  <a:sym typeface="+mn-ea"/>
                </a:rPr>
                <a:t>.</a:t>
              </a:r>
              <a:endParaRPr lang="zh-CN" altLang="en-US" sz="2400" dirty="0">
                <a:sym typeface="+mn-ea"/>
              </a:endParaRPr>
            </a:p>
          </p:txBody>
        </p:sp>
      </p:grpSp>
      <p:grpSp>
        <p:nvGrpSpPr>
          <p:cNvPr id="12" name="组合 11"/>
          <p:cNvGrpSpPr/>
          <p:nvPr/>
        </p:nvGrpSpPr>
        <p:grpSpPr>
          <a:xfrm>
            <a:off x="2342899" y="2232041"/>
            <a:ext cx="7521143" cy="830997"/>
            <a:chOff x="1331888" y="2190484"/>
            <a:chExt cx="7425569" cy="830997"/>
          </a:xfrm>
        </p:grpSpPr>
        <p:sp>
          <p:nvSpPr>
            <p:cNvPr id="3" name="椭圆 2"/>
            <p:cNvSpPr/>
            <p:nvPr/>
          </p:nvSpPr>
          <p:spPr>
            <a:xfrm>
              <a:off x="1331888" y="2299055"/>
              <a:ext cx="376475" cy="34905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828631" y="2190484"/>
              <a:ext cx="6928826" cy="830997"/>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是</a:t>
              </a:r>
              <a:r>
                <a:rPr lang="zh-CN" altLang="en-US" sz="2400" dirty="0">
                  <a:solidFill>
                    <a:prstClr val="black"/>
                  </a:solidFill>
                  <a:ea typeface="思源黑体 CN Normal" panose="020B0400000000000000" pitchFamily="34" charset="-122"/>
                </a:rPr>
                <a:t>𝜉</a:t>
              </a:r>
              <a:r>
                <a:rPr lang="zh-CN" altLang="en-US" sz="2400" dirty="0">
                  <a:sym typeface="+mn-ea"/>
                </a:rPr>
                <a:t>的以概率为权重的加权平均，是</a:t>
              </a:r>
              <a:r>
                <a:rPr lang="zh-CN" altLang="en-US" sz="2400" dirty="0">
                  <a:solidFill>
                    <a:prstClr val="black"/>
                  </a:solidFill>
                  <a:ea typeface="思源黑体 CN Normal" panose="020B0400000000000000" pitchFamily="34" charset="-122"/>
                </a:rPr>
                <a:t>𝜉</a:t>
              </a:r>
              <a:r>
                <a:rPr lang="zh-CN" altLang="en-US" sz="2400" dirty="0">
                  <a:sym typeface="+mn-ea"/>
                </a:rPr>
                <a:t>中心位置的一种度量．</a:t>
              </a:r>
            </a:p>
          </p:txBody>
        </p:sp>
      </p:grpSp>
      <p:grpSp>
        <p:nvGrpSpPr>
          <p:cNvPr id="13" name="组合 12"/>
          <p:cNvGrpSpPr/>
          <p:nvPr/>
        </p:nvGrpSpPr>
        <p:grpSpPr>
          <a:xfrm>
            <a:off x="2338401" y="3160053"/>
            <a:ext cx="7597302" cy="1200329"/>
            <a:chOff x="1327390" y="1605401"/>
            <a:chExt cx="7500760" cy="1200329"/>
          </a:xfrm>
        </p:grpSpPr>
        <p:sp>
          <p:nvSpPr>
            <p:cNvPr id="14" name="椭圆 13"/>
            <p:cNvSpPr/>
            <p:nvPr/>
          </p:nvSpPr>
          <p:spPr>
            <a:xfrm>
              <a:off x="1327390" y="1673034"/>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828631" y="1605401"/>
              <a:ext cx="6999519" cy="1200329"/>
            </a:xfrm>
            <a:prstGeom prst="rect">
              <a:avLst/>
            </a:prstGeom>
            <a:noFill/>
          </p:spPr>
          <p:txBody>
            <a:bodyPr wrap="square" rtlCol="0">
              <a:spAutoFit/>
            </a:bodyPr>
            <a:lstStyle/>
            <a:p>
              <a:r>
                <a:rPr lang="zh-CN" altLang="en-US" sz="2400" dirty="0">
                  <a:sym typeface="+mn-ea"/>
                </a:rPr>
                <a:t>如果两个随机变量的分布相同，则它们的数学期望相同，即数学期望完全由分布函数所决定，也由密度所决定</a:t>
              </a:r>
              <a:r>
                <a:rPr lang="en-US" altLang="zh-CN" sz="2400" dirty="0">
                  <a:sym typeface="+mn-ea"/>
                </a:rPr>
                <a:t>.</a:t>
              </a:r>
              <a:endParaRPr lang="zh-CN" altLang="en-US" sz="2400" dirty="0">
                <a:sym typeface="+mn-ea"/>
              </a:endParaRPr>
            </a:p>
          </p:txBody>
        </p:sp>
      </p:grpSp>
      <p:grpSp>
        <p:nvGrpSpPr>
          <p:cNvPr id="16" name="组合 15"/>
          <p:cNvGrpSpPr/>
          <p:nvPr/>
        </p:nvGrpSpPr>
        <p:grpSpPr>
          <a:xfrm>
            <a:off x="2338401" y="4452618"/>
            <a:ext cx="7515197" cy="830997"/>
            <a:chOff x="1171463" y="2282817"/>
            <a:chExt cx="7419698" cy="830997"/>
          </a:xfrm>
        </p:grpSpPr>
        <p:sp>
          <p:nvSpPr>
            <p:cNvPr id="17" name="椭圆 16"/>
            <p:cNvSpPr/>
            <p:nvPr/>
          </p:nvSpPr>
          <p:spPr>
            <a:xfrm>
              <a:off x="1171463" y="2417746"/>
              <a:ext cx="376475" cy="37647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29833" y="2282817"/>
              <a:ext cx="6961328" cy="830997"/>
            </a:xfrm>
            <a:prstGeom prst="rect">
              <a:avLst/>
            </a:prstGeom>
            <a:noFill/>
          </p:spPr>
          <p:txBody>
            <a:bodyPr wrap="square" rtlCol="0">
              <a:spAutoFit/>
            </a:bodyPr>
            <a:lstStyle/>
            <a:p>
              <a:r>
                <a:rPr lang="zh-CN" altLang="en-US" sz="2400" dirty="0">
                  <a:sym typeface="+mn-ea"/>
                </a:rPr>
                <a:t>数学期望的应用：比较两个随机变量的平均水平</a:t>
              </a:r>
              <a:r>
                <a:rPr lang="en-US" altLang="zh-CN" sz="2400" dirty="0">
                  <a:sym typeface="+mn-ea"/>
                </a:rPr>
                <a:t>.</a:t>
              </a:r>
              <a:r>
                <a:rPr lang="zh-CN" altLang="en-US" sz="2400" dirty="0">
                  <a:sym typeface="+mn-ea"/>
                </a:rPr>
                <a:t>（如两个班数学水平，两种投资方案的平均收益等）</a:t>
              </a:r>
            </a:p>
          </p:txBody>
        </p:sp>
      </p:grpSp>
      <p:grpSp>
        <p:nvGrpSpPr>
          <p:cNvPr id="19" name="组合 18"/>
          <p:cNvGrpSpPr/>
          <p:nvPr/>
        </p:nvGrpSpPr>
        <p:grpSpPr>
          <a:xfrm>
            <a:off x="2338401" y="5385453"/>
            <a:ext cx="7597302" cy="469611"/>
            <a:chOff x="1171464" y="1607818"/>
            <a:chExt cx="7500760" cy="469611"/>
          </a:xfrm>
        </p:grpSpPr>
        <p:sp>
          <p:nvSpPr>
            <p:cNvPr id="20" name="椭圆 19"/>
            <p:cNvSpPr/>
            <p:nvPr/>
          </p:nvSpPr>
          <p:spPr>
            <a:xfrm>
              <a:off x="1171464" y="1607818"/>
              <a:ext cx="376475" cy="376474"/>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629834" y="1615764"/>
              <a:ext cx="7042390" cy="461665"/>
            </a:xfrm>
            <a:prstGeom prst="rect">
              <a:avLst/>
            </a:prstGeom>
            <a:noFill/>
          </p:spPr>
          <p:txBody>
            <a:bodyPr wrap="square" rtlCol="0">
              <a:spAutoFit/>
            </a:bodyPr>
            <a:lstStyle/>
            <a:p>
              <a:r>
                <a:rPr lang="en-US" altLang="zh-CN" sz="2400" dirty="0">
                  <a:sym typeface="+mn-ea"/>
                </a:rPr>
                <a:t>E(</a:t>
              </a:r>
              <a:r>
                <a:rPr lang="zh-CN" altLang="en-US" sz="2400" dirty="0">
                  <a:solidFill>
                    <a:prstClr val="black"/>
                  </a:solidFill>
                  <a:ea typeface="思源黑体 CN Normal" panose="020B0400000000000000" pitchFamily="34" charset="-122"/>
                </a:rPr>
                <a:t>𝜉</a:t>
              </a:r>
              <a:r>
                <a:rPr lang="en-US" altLang="zh-CN" sz="2400" dirty="0">
                  <a:sym typeface="+mn-ea"/>
                </a:rPr>
                <a:t>)</a:t>
              </a:r>
              <a:r>
                <a:rPr lang="zh-CN" altLang="en-US" sz="2400" dirty="0">
                  <a:sym typeface="+mn-ea"/>
                </a:rPr>
                <a:t>的估计方法：用</a:t>
              </a:r>
              <a:r>
                <a:rPr lang="zh-CN" altLang="en-US" sz="2400" dirty="0">
                  <a:solidFill>
                    <a:prstClr val="black"/>
                  </a:solidFill>
                  <a:ea typeface="思源黑体 CN Normal" panose="020B0400000000000000" pitchFamily="34" charset="-122"/>
                </a:rPr>
                <a:t>𝜉</a:t>
              </a:r>
              <a:r>
                <a:rPr lang="zh-CN" altLang="en-US" sz="2400" dirty="0">
                  <a:sym typeface="+mn-ea"/>
                </a:rPr>
                <a:t>的重复观测值的算术平均值．</a:t>
              </a:r>
            </a:p>
          </p:txBody>
        </p:sp>
      </p:grpSp>
      <p:sp>
        <p:nvSpPr>
          <p:cNvPr id="2" name="灯片编号占位符 1"/>
          <p:cNvSpPr>
            <a:spLocks noGrp="1"/>
          </p:cNvSpPr>
          <p:nvPr>
            <p:ph type="sldNum" sz="quarter" idx="12"/>
          </p:nvPr>
        </p:nvSpPr>
        <p:spPr>
          <a:xfrm>
            <a:off x="8610600" y="6356350"/>
            <a:ext cx="2778508" cy="365125"/>
          </a:xfrm>
        </p:spPr>
        <p:txBody>
          <a:bodyPr/>
          <a:lstStyle/>
          <a:p>
            <a:fld id="{5FD308DF-D0D6-41CA-8E01-1A1CE80A10EE}" type="slidenum">
              <a:rPr lang="zh-CN" altLang="en-US" smtClean="0"/>
              <a:t>44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7703" y="1036042"/>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517702" y="1577540"/>
            <a:ext cx="9488551" cy="564835"/>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设</a:t>
            </a:r>
            <a:r>
              <a:rPr lang="zh-CN" altLang="en-US" sz="2800" dirty="0">
                <a:solidFill>
                  <a:prstClr val="black"/>
                </a:solidFill>
                <a:ea typeface="思源黑体 CN Normal" panose="020B0400000000000000" pitchFamily="34" charset="-122"/>
              </a:rPr>
              <a:t>𝜉</a:t>
            </a:r>
            <a:r>
              <a:rPr lang="zh-CN" altLang="en-US" sz="2800" dirty="0">
                <a:ea typeface="思源黑体 CN Normal" panose="020B0400000000000000" pitchFamily="34" charset="-122"/>
              </a:rPr>
              <a:t>～</a:t>
            </a:r>
            <a:r>
              <a:rPr lang="en-US" altLang="zh-CN" sz="2800" i="1" dirty="0">
                <a:ea typeface="思源黑体 CN Normal" panose="020B0400000000000000" pitchFamily="34" charset="-122"/>
              </a:rPr>
              <a:t>U</a:t>
            </a:r>
            <a:r>
              <a:rPr lang="en-US" altLang="zh-CN" sz="2800" dirty="0">
                <a:ea typeface="思源黑体 CN Normal" panose="020B0400000000000000" pitchFamily="34" charset="-122"/>
              </a:rPr>
              <a:t>(0,60)</a:t>
            </a:r>
            <a:r>
              <a:rPr lang="zh-CN" altLang="en-US" sz="2800" dirty="0">
                <a:ea typeface="思源黑体 CN Normal" panose="020B0400000000000000" pitchFamily="34" charset="-122"/>
              </a:rPr>
              <a:t>，写出计算</a:t>
            </a:r>
            <a:r>
              <a:rPr lang="en-US" altLang="zh-CN" sz="2800" dirty="0">
                <a:ea typeface="思源黑体 CN Normal" panose="020B0400000000000000" pitchFamily="34" charset="-122"/>
              </a:rPr>
              <a:t>E(</a:t>
            </a:r>
            <a:r>
              <a:rPr lang="zh-CN" altLang="en-US" sz="2800" dirty="0">
                <a:solidFill>
                  <a:prstClr val="black"/>
                </a:solidFill>
                <a:ea typeface="思源黑体 CN Normal" panose="020B0400000000000000" pitchFamily="34" charset="-122"/>
              </a:rPr>
              <a:t>𝜉</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的程序代码，并给出计算结果</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grpSp>
        <p:nvGrpSpPr>
          <p:cNvPr id="8" name="组合 7"/>
          <p:cNvGrpSpPr/>
          <p:nvPr/>
        </p:nvGrpSpPr>
        <p:grpSpPr>
          <a:xfrm>
            <a:off x="1517702" y="2335542"/>
            <a:ext cx="9265527" cy="1127619"/>
            <a:chOff x="832352" y="1684445"/>
            <a:chExt cx="6671297" cy="769441"/>
          </a:xfrm>
        </p:grpSpPr>
        <p:grpSp>
          <p:nvGrpSpPr>
            <p:cNvPr id="9" name="组合 8"/>
            <p:cNvGrpSpPr/>
            <p:nvPr/>
          </p:nvGrpSpPr>
          <p:grpSpPr>
            <a:xfrm>
              <a:off x="832352" y="1684445"/>
              <a:ext cx="6671297" cy="769441"/>
              <a:chOff x="832352" y="1684445"/>
              <a:chExt cx="6671297" cy="769441"/>
            </a:xfrm>
          </p:grpSpPr>
          <p:sp>
            <p:nvSpPr>
              <p:cNvPr id="11" name="矩形 10"/>
              <p:cNvSpPr/>
              <p:nvPr/>
            </p:nvSpPr>
            <p:spPr>
              <a:xfrm>
                <a:off x="873627" y="1684445"/>
                <a:ext cx="66300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矩形 11"/>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p:nvSpPr>
          <p:spPr>
            <a:xfrm>
              <a:off x="965756" y="1795171"/>
              <a:ext cx="6537893" cy="567038"/>
            </a:xfrm>
            <a:prstGeom prst="rect">
              <a:avLst/>
            </a:prstGeom>
            <a:noFill/>
            <a:ln w="57150">
              <a:noFill/>
            </a:ln>
          </p:spPr>
          <p:txBody>
            <a:bodyPr wrap="square" anchor="ctr" anchorCtr="0">
              <a:spAutoFit/>
            </a:bodyPr>
            <a:lstStyle/>
            <a:p>
              <a:r>
                <a:rPr lang="zh-CN" altLang="en-US" sz="2400" dirty="0">
                  <a:ea typeface="思源黑体 CN Normal" panose="020B0400000000000000" pitchFamily="34" charset="-122"/>
                </a:rPr>
                <a:t>在</a:t>
              </a:r>
              <a:r>
                <a:rPr lang="en-US" altLang="zh-CN" sz="2400" dirty="0">
                  <a:ea typeface="思源黑体 CN Normal" panose="020B0400000000000000" pitchFamily="34" charset="-122"/>
                </a:rPr>
                <a:t>R</a:t>
              </a:r>
              <a:r>
                <a:rPr lang="zh-CN" altLang="en-US" sz="2400" dirty="0">
                  <a:ea typeface="思源黑体 CN Normal" panose="020B0400000000000000" pitchFamily="34" charset="-122"/>
                </a:rPr>
                <a:t>语言中，用</a:t>
              </a:r>
              <a:r>
                <a:rPr lang="en-US" altLang="zh-CN" sz="2400" dirty="0" err="1">
                  <a:ea typeface="思源黑体 CN Normal" panose="020B0400000000000000" pitchFamily="34" charset="-122"/>
                </a:rPr>
                <a:t>dunif</a:t>
              </a:r>
              <a:r>
                <a:rPr lang="en-US" altLang="zh-CN" sz="2400" dirty="0">
                  <a:ea typeface="思源黑体 CN Normal" panose="020B0400000000000000" pitchFamily="34" charset="-122"/>
                </a:rPr>
                <a:t> </a:t>
              </a:r>
              <a:r>
                <a:rPr lang="zh-CN" altLang="en-US" sz="2400" dirty="0">
                  <a:ea typeface="思源黑体 CN Normal" panose="020B0400000000000000" pitchFamily="34" charset="-122"/>
                </a:rPr>
                <a:t>计算均匀分布的密度函数值，因而可以用如下的程序代码计算</a:t>
              </a:r>
              <a:r>
                <a:rPr lang="en-US" altLang="zh-CN" sz="2400" i="1" dirty="0">
                  <a:ea typeface="思源黑体 CN Normal" panose="020B0400000000000000" pitchFamily="34" charset="-122"/>
                </a:rPr>
                <a:t>U</a:t>
              </a:r>
              <a:r>
                <a:rPr lang="en-US" altLang="zh-CN" sz="2400" dirty="0">
                  <a:ea typeface="思源黑体 CN Normal" panose="020B0400000000000000" pitchFamily="34" charset="-122"/>
                </a:rPr>
                <a:t>(0,60)</a:t>
              </a:r>
              <a:r>
                <a:rPr lang="zh-CN" altLang="en-US" sz="2400" dirty="0">
                  <a:ea typeface="思源黑体 CN Normal" panose="020B0400000000000000" pitchFamily="34" charset="-122"/>
                </a:rPr>
                <a:t>的数学期望：</a:t>
              </a:r>
            </a:p>
          </p:txBody>
        </p:sp>
      </p:grpSp>
      <mc:AlternateContent xmlns:mc="http://schemas.openxmlformats.org/markup-compatibility/2006" xmlns:a14="http://schemas.microsoft.com/office/drawing/2010/main">
        <mc:Choice Requires="a14">
          <p:sp>
            <p:nvSpPr>
              <p:cNvPr id="15" name="矩形 14"/>
              <p:cNvSpPr/>
              <p:nvPr/>
            </p:nvSpPr>
            <p:spPr>
              <a:xfrm>
                <a:off x="1434852" y="4825023"/>
                <a:ext cx="9488551" cy="1082412"/>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其中 </a:t>
                </a:r>
                <a:r>
                  <a:rPr lang="en-US" altLang="zh-CN" sz="2800" dirty="0">
                    <a:ea typeface="思源黑体 CN Normal" panose="020B0400000000000000" pitchFamily="34" charset="-122"/>
                  </a:rPr>
                  <a:t>-Inf </a:t>
                </a:r>
                <a:r>
                  <a:rPr lang="zh-CN" altLang="en-US" sz="2800" dirty="0">
                    <a:ea typeface="思源黑体 CN Normal" panose="020B0400000000000000" pitchFamily="34" charset="-122"/>
                  </a:rPr>
                  <a:t>和 </a:t>
                </a:r>
                <a:r>
                  <a:rPr lang="en-US" altLang="zh-CN" sz="2800" dirty="0">
                    <a:ea typeface="思源黑体 CN Normal" panose="020B0400000000000000" pitchFamily="34" charset="-122"/>
                  </a:rPr>
                  <a:t>Inf </a:t>
                </a:r>
                <a:r>
                  <a:rPr lang="zh-CN" altLang="en-US" sz="2800" dirty="0">
                    <a:ea typeface="思源黑体 CN Normal" panose="020B0400000000000000" pitchFamily="34" charset="-122"/>
                  </a:rPr>
                  <a:t>分别代表 </a:t>
                </a:r>
                <a:r>
                  <a:rPr lang="en-US" altLang="zh-CN" sz="2800" dirty="0">
                    <a:ea typeface="思源黑体 CN Normal" panose="020B0400000000000000" pitchFamily="34" charset="-122"/>
                  </a:rPr>
                  <a:t>-</a:t>
                </a:r>
                <a14:m>
                  <m:oMath xmlns:m="http://schemas.openxmlformats.org/officeDocument/2006/math">
                    <m:r>
                      <a:rPr lang="en-US" altLang="zh-CN" sz="2800" i="1" smtClean="0">
                        <a:latin typeface="Cambria Math" panose="02040503050406030204" pitchFamily="18" charset="0"/>
                      </a:rPr>
                      <m:t>∞</m:t>
                    </m:r>
                    <m:r>
                      <a:rPr lang="en-US" altLang="zh-CN" sz="2800" b="0" i="1" smtClean="0">
                        <a:latin typeface="Cambria Math" panose="02040503050406030204" pitchFamily="18" charset="0"/>
                      </a:rPr>
                      <m:t> </m:t>
                    </m:r>
                  </m:oMath>
                </a14:m>
                <a:r>
                  <a:rPr lang="zh-CN" altLang="en-US" sz="2800" dirty="0">
                    <a:ea typeface="思源黑体 CN Normal" panose="020B0400000000000000" pitchFamily="34" charset="-122"/>
                  </a:rPr>
                  <a:t>和 </a:t>
                </a:r>
                <a14:m>
                  <m:oMath xmlns:m="http://schemas.openxmlformats.org/officeDocument/2006/math">
                    <m:r>
                      <a:rPr lang="en-US" altLang="zh-CN" sz="2800" i="1">
                        <a:latin typeface="Cambria Math" panose="02040503050406030204" pitchFamily="18" charset="0"/>
                      </a:rPr>
                      <m:t>∞ </m:t>
                    </m:r>
                  </m:oMath>
                </a14:m>
                <a:r>
                  <a:rPr lang="zh-CN" altLang="en-US" sz="2800" dirty="0">
                    <a:ea typeface="思源黑体 CN Normal" panose="020B0400000000000000" pitchFamily="34" charset="-122"/>
                  </a:rPr>
                  <a:t>．上述程序代码的计算结果为</a:t>
                </a:r>
                <a:r>
                  <a:rPr lang="en-US" altLang="zh-CN" sz="2800" dirty="0">
                    <a:ea typeface="思源黑体 CN Normal" panose="020B0400000000000000" pitchFamily="34" charset="-122"/>
                  </a:rPr>
                  <a:t>29.99986</a:t>
                </a:r>
                <a:r>
                  <a:rPr lang="zh-CN" altLang="en-US" sz="2800" dirty="0">
                    <a:ea typeface="思源黑体 CN Normal" panose="020B0400000000000000" pitchFamily="34" charset="-122"/>
                  </a:rPr>
                  <a:t>．</a:t>
                </a:r>
              </a:p>
            </p:txBody>
          </p:sp>
        </mc:Choice>
        <mc:Fallback xmlns="">
          <p:sp>
            <p:nvSpPr>
              <p:cNvPr id="15" name="矩形 14"/>
              <p:cNvSpPr>
                <a:spLocks noRot="1" noChangeAspect="1" noMove="1" noResize="1" noEditPoints="1" noAdjustHandles="1" noChangeArrowheads="1" noChangeShapeType="1" noTextEdit="1"/>
              </p:cNvSpPr>
              <p:nvPr/>
            </p:nvSpPr>
            <p:spPr>
              <a:xfrm>
                <a:off x="1434852" y="4825023"/>
                <a:ext cx="9488551" cy="1082412"/>
              </a:xfrm>
              <a:prstGeom prst="rect">
                <a:avLst/>
              </a:prstGeom>
              <a:blipFill rotWithShape="1">
                <a:blip r:embed="rId4"/>
                <a:stretch>
                  <a:fillRect l="-4" t="-27" r="1" b="3"/>
                </a:stretch>
              </a:blipFill>
              <a:ln w="57150">
                <a:noFill/>
              </a:ln>
            </p:spPr>
            <p:txBody>
              <a:bodyPr/>
              <a:lstStyle/>
              <a:p>
                <a:r>
                  <a:rPr lang="zh-CN" altLang="en-US">
                    <a:noFill/>
                  </a:rPr>
                  <a:t> </a:t>
                </a:r>
              </a:p>
            </p:txBody>
          </p:sp>
        </mc:Fallback>
      </mc:AlternateContent>
      <p:sp>
        <p:nvSpPr>
          <p:cNvPr id="14" name="灯片编号占位符 13"/>
          <p:cNvSpPr>
            <a:spLocks noGrp="1"/>
          </p:cNvSpPr>
          <p:nvPr>
            <p:ph type="sldNum" sz="quarter" idx="12"/>
          </p:nvPr>
        </p:nvSpPr>
        <p:spPr/>
        <p:txBody>
          <a:bodyPr/>
          <a:lstStyle/>
          <a:p>
            <a:fld id="{5FD308DF-D0D6-41CA-8E01-1A1CE80A10EE}" type="slidenum">
              <a:rPr lang="zh-CN" altLang="en-US" smtClean="0"/>
              <a:t>45</a:t>
            </a:fld>
            <a:endParaRPr lang="zh-CN" altLang="en-US"/>
          </a:p>
        </p:txBody>
      </p:sp>
      <p:sp>
        <p:nvSpPr>
          <p:cNvPr id="16" name="矩形 15"/>
          <p:cNvSpPr/>
          <p:nvPr/>
        </p:nvSpPr>
        <p:spPr>
          <a:xfrm>
            <a:off x="1893375" y="3882482"/>
            <a:ext cx="7576113" cy="523220"/>
          </a:xfrm>
          <a:prstGeom prst="rect">
            <a:avLst/>
          </a:prstGeom>
        </p:spPr>
        <p:txBody>
          <a:bodyPr wrap="none">
            <a:spAutoFit/>
          </a:bodyPr>
          <a:lstStyle/>
          <a:p>
            <a:pPr algn="ctr"/>
            <a:r>
              <a:rPr lang="en-US" altLang="zh-CN" sz="2800" b="1" dirty="0"/>
              <a:t>integrate(function(x)  x*</a:t>
            </a:r>
            <a:r>
              <a:rPr lang="en-US" altLang="zh-CN" sz="2800" b="1" dirty="0" err="1"/>
              <a:t>dunif</a:t>
            </a:r>
            <a:r>
              <a:rPr lang="en-US" altLang="zh-CN" sz="2800" b="1" dirty="0"/>
              <a:t>(x, 0, 60), -Inf, Inf)</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140728" y="19567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482466" y="2344792"/>
            <a:ext cx="4303691"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连续型随机变量及其期望</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密度函数的概率含义</a:t>
            </a:r>
            <a:endParaRPr lang="en-US" altLang="zh-CN" sz="2800" dirty="0"/>
          </a:p>
        </p:txBody>
      </p:sp>
      <p:sp>
        <p:nvSpPr>
          <p:cNvPr id="15" name="矩形 14"/>
          <p:cNvSpPr/>
          <p:nvPr/>
        </p:nvSpPr>
        <p:spPr>
          <a:xfrm>
            <a:off x="2818784" y="26197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431021" y="19567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19967" y="31057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26558" y="35738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50706" y="2913035"/>
            <a:ext cx="4235451"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50706" y="3825775"/>
            <a:ext cx="4235451"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46</a:t>
            </a:fld>
            <a:endParaRPr lang="zh-CN" altLang="en-US"/>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3406628"/>
            <a:ext cx="7394678" cy="756544"/>
            <a:chOff x="720622" y="2933929"/>
            <a:chExt cx="7394678" cy="756544"/>
          </a:xfrm>
        </p:grpSpPr>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随机变量的方差</a:t>
                </a: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5FD308DF-D0D6-41CA-8E01-1A1CE80A10EE}" type="slidenum">
              <a:rPr lang="zh-CN" altLang="en-US" smtClean="0"/>
              <a:t>47</a:t>
            </a:fld>
            <a:endParaRPr lang="zh-CN" altLang="en-US"/>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矩形 14"/>
              <p:cNvSpPr/>
              <p:nvPr/>
            </p:nvSpPr>
            <p:spPr>
              <a:xfrm>
                <a:off x="1586901" y="1229474"/>
                <a:ext cx="7011076" cy="523220"/>
              </a:xfrm>
              <a:prstGeom prst="rect">
                <a:avLst/>
              </a:prstGeom>
            </p:spPr>
            <p:txBody>
              <a:bodyPr wrap="square">
                <a:spAutoFit/>
              </a:bodyPr>
              <a:lstStyle/>
              <a:p>
                <a:r>
                  <a:rPr lang="zh-CN" altLang="en-US" sz="2800" dirty="0">
                    <a:solidFill>
                      <a:srgbClr val="FF0000"/>
                    </a:solidFill>
                  </a:rPr>
                  <a:t>问题：</a:t>
                </a:r>
                <a:r>
                  <a:rPr lang="zh-CN" altLang="en-US" sz="2400" dirty="0"/>
                  <a:t>如何刻画随机变量</a:t>
                </a:r>
                <a14:m>
                  <m:oMath xmlns:m="http://schemas.openxmlformats.org/officeDocument/2006/math">
                    <m:r>
                      <a:rPr lang="zh-CN" altLang="en-US" sz="2400" i="1" smtClean="0">
                        <a:latin typeface="Cambria Math" panose="02040503050406030204" pitchFamily="18" charset="0"/>
                      </a:rPr>
                      <m:t>𝜉</m:t>
                    </m:r>
                  </m:oMath>
                </a14:m>
                <a:r>
                  <a:rPr lang="zh-CN" altLang="en-US" sz="2400" dirty="0"/>
                  <a:t>的集中（离散）程度？</a:t>
                </a:r>
              </a:p>
            </p:txBody>
          </p:sp>
        </mc:Choice>
        <mc:Fallback xmlns="">
          <p:sp>
            <p:nvSpPr>
              <p:cNvPr id="15" name="矩形 14"/>
              <p:cNvSpPr>
                <a:spLocks noRot="1" noChangeAspect="1" noMove="1" noResize="1" noEditPoints="1" noAdjustHandles="1" noChangeArrowheads="1" noChangeShapeType="1" noTextEdit="1"/>
              </p:cNvSpPr>
              <p:nvPr/>
            </p:nvSpPr>
            <p:spPr>
              <a:xfrm>
                <a:off x="1586901" y="1229474"/>
                <a:ext cx="7011076" cy="523220"/>
              </a:xfrm>
              <a:prstGeom prst="rect">
                <a:avLst/>
              </a:prstGeom>
              <a:blipFill rotWithShape="1">
                <a:blip r:embed="rId4"/>
                <a:stretch>
                  <a:fillRect l="-1" t="-22" r="1" b="18"/>
                </a:stretch>
              </a:blipFill>
            </p:spPr>
            <p:txBody>
              <a:bodyPr/>
              <a:lstStyle/>
              <a:p>
                <a:r>
                  <a:rPr lang="zh-CN" altLang="en-US">
                    <a:noFill/>
                  </a:rPr>
                  <a:t> </a:t>
                </a:r>
              </a:p>
            </p:txBody>
          </p:sp>
        </mc:Fallback>
      </mc:AlternateContent>
      <p:grpSp>
        <p:nvGrpSpPr>
          <p:cNvPr id="11" name="Group 12"/>
          <p:cNvGrpSpPr/>
          <p:nvPr/>
        </p:nvGrpSpPr>
        <p:grpSpPr bwMode="auto">
          <a:xfrm>
            <a:off x="6196361" y="2917053"/>
            <a:ext cx="3455987" cy="1663700"/>
            <a:chOff x="1202" y="1392"/>
            <a:chExt cx="3401" cy="2496"/>
          </a:xfrm>
        </p:grpSpPr>
        <p:sp>
          <p:nvSpPr>
            <p:cNvPr id="12" name="Rectangle 13"/>
            <p:cNvSpPr>
              <a:spLocks noChangeArrowheads="1"/>
            </p:cNvSpPr>
            <p:nvPr/>
          </p:nvSpPr>
          <p:spPr bwMode="auto">
            <a:xfrm>
              <a:off x="2688" y="1392"/>
              <a:ext cx="336" cy="960"/>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4"/>
            <p:cNvSpPr>
              <a:spLocks noChangeArrowheads="1"/>
            </p:cNvSpPr>
            <p:nvPr/>
          </p:nvSpPr>
          <p:spPr bwMode="auto">
            <a:xfrm>
              <a:off x="2336" y="1728"/>
              <a:ext cx="336" cy="624"/>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5"/>
            <p:cNvSpPr>
              <a:spLocks noChangeArrowheads="1"/>
            </p:cNvSpPr>
            <p:nvPr/>
          </p:nvSpPr>
          <p:spPr bwMode="auto">
            <a:xfrm>
              <a:off x="3043" y="1728"/>
              <a:ext cx="336" cy="624"/>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6"/>
            <p:cNvSpPr>
              <a:spLocks noChangeArrowheads="1"/>
            </p:cNvSpPr>
            <p:nvPr/>
          </p:nvSpPr>
          <p:spPr bwMode="auto">
            <a:xfrm>
              <a:off x="2673" y="2928"/>
              <a:ext cx="336" cy="960"/>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17"/>
            <p:cNvSpPr>
              <a:spLocks noChangeArrowheads="1"/>
            </p:cNvSpPr>
            <p:nvPr/>
          </p:nvSpPr>
          <p:spPr bwMode="auto">
            <a:xfrm>
              <a:off x="1233" y="3264"/>
              <a:ext cx="336" cy="624"/>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8"/>
            <p:cNvSpPr>
              <a:spLocks noChangeArrowheads="1"/>
            </p:cNvSpPr>
            <p:nvPr/>
          </p:nvSpPr>
          <p:spPr bwMode="auto">
            <a:xfrm>
              <a:off x="4161" y="3216"/>
              <a:ext cx="336" cy="672"/>
            </a:xfrm>
            <a:prstGeom prst="rect">
              <a:avLst/>
            </a:prstGeom>
            <a:solidFill>
              <a:schemeClr val="folHlink"/>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9"/>
            <p:cNvSpPr>
              <a:spLocks noChangeShapeType="1"/>
            </p:cNvSpPr>
            <p:nvPr/>
          </p:nvSpPr>
          <p:spPr bwMode="auto">
            <a:xfrm flipV="1">
              <a:off x="1202" y="3884"/>
              <a:ext cx="3311" cy="0"/>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p:cNvSpPr>
              <a:spLocks noChangeShapeType="1"/>
            </p:cNvSpPr>
            <p:nvPr/>
          </p:nvSpPr>
          <p:spPr bwMode="auto">
            <a:xfrm flipV="1">
              <a:off x="1292" y="2350"/>
              <a:ext cx="3311" cy="0"/>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1" name="Group 4"/>
          <p:cNvGrpSpPr/>
          <p:nvPr/>
        </p:nvGrpSpPr>
        <p:grpSpPr bwMode="auto">
          <a:xfrm>
            <a:off x="1921595" y="3221390"/>
            <a:ext cx="3611562" cy="1150938"/>
            <a:chOff x="1248" y="2400"/>
            <a:chExt cx="2952" cy="1152"/>
          </a:xfrm>
        </p:grpSpPr>
        <p:sp>
          <p:nvSpPr>
            <p:cNvPr id="22" name="Line 5"/>
            <p:cNvSpPr>
              <a:spLocks noChangeShapeType="1"/>
            </p:cNvSpPr>
            <p:nvPr/>
          </p:nvSpPr>
          <p:spPr bwMode="auto">
            <a:xfrm flipV="1">
              <a:off x="1248" y="3552"/>
              <a:ext cx="2952" cy="0"/>
            </a:xfrm>
            <a:prstGeom prst="line">
              <a:avLst/>
            </a:prstGeom>
            <a:noFill/>
            <a:ln w="57150">
              <a:solidFill>
                <a:srgbClr val="E8E8E8"/>
              </a:solidFill>
              <a:round/>
              <a:tailEnd type="triangle" w="med" len="me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 name="Line 6"/>
            <p:cNvSpPr>
              <a:spLocks noChangeShapeType="1"/>
            </p:cNvSpPr>
            <p:nvPr/>
          </p:nvSpPr>
          <p:spPr bwMode="auto">
            <a:xfrm>
              <a:off x="2640" y="2448"/>
              <a:ext cx="0" cy="1104"/>
            </a:xfrm>
            <a:prstGeom prst="line">
              <a:avLst/>
            </a:prstGeom>
            <a:noFill/>
            <a:ln w="38100">
              <a:solidFill>
                <a:srgbClr val="D8D8EC"/>
              </a:solidFill>
              <a:prstDash val="dash"/>
              <a:rou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Line 7"/>
            <p:cNvSpPr>
              <a:spLocks noChangeShapeType="1"/>
            </p:cNvSpPr>
            <p:nvPr/>
          </p:nvSpPr>
          <p:spPr bwMode="auto">
            <a:xfrm flipH="1" flipV="1">
              <a:off x="2016" y="3360"/>
              <a:ext cx="1248" cy="0"/>
            </a:xfrm>
            <a:prstGeom prst="line">
              <a:avLst/>
            </a:prstGeom>
            <a:noFill/>
            <a:ln w="19050">
              <a:solidFill>
                <a:srgbClr val="33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3" name="Group 8"/>
            <p:cNvGrpSpPr/>
            <p:nvPr/>
          </p:nvGrpSpPr>
          <p:grpSpPr bwMode="auto">
            <a:xfrm>
              <a:off x="1344" y="2400"/>
              <a:ext cx="2613" cy="1056"/>
              <a:chOff x="1152" y="2496"/>
              <a:chExt cx="2613" cy="1056"/>
            </a:xfrm>
          </p:grpSpPr>
          <p:sp>
            <p:nvSpPr>
              <p:cNvPr id="34" name="Freeform 9"/>
              <p:cNvSpPr/>
              <p:nvPr/>
            </p:nvSpPr>
            <p:spPr bwMode="auto">
              <a:xfrm>
                <a:off x="2448" y="2496"/>
                <a:ext cx="1317" cy="1038"/>
              </a:xfrm>
              <a:custGeom>
                <a:avLst/>
                <a:gdLst>
                  <a:gd name="T0" fmla="*/ 569 w 570"/>
                  <a:gd name="T1" fmla="*/ 674 h 675"/>
                  <a:gd name="T2" fmla="*/ 508 w 570"/>
                  <a:gd name="T3" fmla="*/ 667 h 675"/>
                  <a:gd name="T4" fmla="*/ 478 w 570"/>
                  <a:gd name="T5" fmla="*/ 659 h 675"/>
                  <a:gd name="T6" fmla="*/ 449 w 570"/>
                  <a:gd name="T7" fmla="*/ 648 h 675"/>
                  <a:gd name="T8" fmla="*/ 419 w 570"/>
                  <a:gd name="T9" fmla="*/ 633 h 675"/>
                  <a:gd name="T10" fmla="*/ 389 w 570"/>
                  <a:gd name="T11" fmla="*/ 612 h 675"/>
                  <a:gd name="T12" fmla="*/ 358 w 570"/>
                  <a:gd name="T13" fmla="*/ 583 h 675"/>
                  <a:gd name="T14" fmla="*/ 300 w 570"/>
                  <a:gd name="T15" fmla="*/ 506 h 675"/>
                  <a:gd name="T16" fmla="*/ 239 w 570"/>
                  <a:gd name="T17" fmla="*/ 396 h 675"/>
                  <a:gd name="T18" fmla="*/ 178 w 570"/>
                  <a:gd name="T19" fmla="*/ 263 h 675"/>
                  <a:gd name="T20" fmla="*/ 150 w 570"/>
                  <a:gd name="T21" fmla="*/ 197 h 675"/>
                  <a:gd name="T22" fmla="*/ 120 w 570"/>
                  <a:gd name="T23" fmla="*/ 133 h 675"/>
                  <a:gd name="T24" fmla="*/ 89 w 570"/>
                  <a:gd name="T25" fmla="*/ 78 h 675"/>
                  <a:gd name="T26" fmla="*/ 59 w 570"/>
                  <a:gd name="T27" fmla="*/ 36 h 675"/>
                  <a:gd name="T28" fmla="*/ 29 w 570"/>
                  <a:gd name="T29" fmla="*/ 10 h 675"/>
                  <a:gd name="T30" fmla="*/ 0 w 570"/>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0" h="675">
                    <a:moveTo>
                      <a:pt x="569" y="674"/>
                    </a:moveTo>
                    <a:lnTo>
                      <a:pt x="508" y="667"/>
                    </a:lnTo>
                    <a:lnTo>
                      <a:pt x="478" y="659"/>
                    </a:lnTo>
                    <a:lnTo>
                      <a:pt x="449" y="648"/>
                    </a:lnTo>
                    <a:lnTo>
                      <a:pt x="419" y="633"/>
                    </a:lnTo>
                    <a:lnTo>
                      <a:pt x="389" y="612"/>
                    </a:lnTo>
                    <a:lnTo>
                      <a:pt x="358" y="583"/>
                    </a:lnTo>
                    <a:lnTo>
                      <a:pt x="300" y="506"/>
                    </a:lnTo>
                    <a:lnTo>
                      <a:pt x="239" y="396"/>
                    </a:lnTo>
                    <a:lnTo>
                      <a:pt x="178" y="263"/>
                    </a:lnTo>
                    <a:lnTo>
                      <a:pt x="150" y="197"/>
                    </a:lnTo>
                    <a:lnTo>
                      <a:pt x="120" y="133"/>
                    </a:lnTo>
                    <a:lnTo>
                      <a:pt x="89" y="78"/>
                    </a:lnTo>
                    <a:lnTo>
                      <a:pt x="59" y="36"/>
                    </a:lnTo>
                    <a:lnTo>
                      <a:pt x="29" y="10"/>
                    </a:lnTo>
                    <a:lnTo>
                      <a:pt x="0" y="0"/>
                    </a:lnTo>
                  </a:path>
                </a:pathLst>
              </a:custGeom>
              <a:noFill/>
              <a:ln w="57150" cap="rnd" cmpd="sng">
                <a:solidFill>
                  <a:srgbClr val="FFFF7F"/>
                </a:solidFill>
                <a:prstDash val="solid"/>
                <a:round/>
                <a:headEnd type="none" w="med" len="med"/>
                <a:tailEnd type="none" w="med" len="med"/>
              </a:ln>
              <a:effectLst>
                <a:outerShdw dist="45791" dir="2021404"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Freeform 10"/>
              <p:cNvSpPr/>
              <p:nvPr/>
            </p:nvSpPr>
            <p:spPr bwMode="auto">
              <a:xfrm>
                <a:off x="1152" y="2496"/>
                <a:ext cx="1294" cy="1056"/>
              </a:xfrm>
              <a:custGeom>
                <a:avLst/>
                <a:gdLst>
                  <a:gd name="T0" fmla="*/ 0 w 569"/>
                  <a:gd name="T1" fmla="*/ 674 h 675"/>
                  <a:gd name="T2" fmla="*/ 59 w 569"/>
                  <a:gd name="T3" fmla="*/ 667 h 675"/>
                  <a:gd name="T4" fmla="*/ 89 w 569"/>
                  <a:gd name="T5" fmla="*/ 659 h 675"/>
                  <a:gd name="T6" fmla="*/ 120 w 569"/>
                  <a:gd name="T7" fmla="*/ 648 h 675"/>
                  <a:gd name="T8" fmla="*/ 150 w 569"/>
                  <a:gd name="T9" fmla="*/ 633 h 675"/>
                  <a:gd name="T10" fmla="*/ 178 w 569"/>
                  <a:gd name="T11" fmla="*/ 612 h 675"/>
                  <a:gd name="T12" fmla="*/ 209 w 569"/>
                  <a:gd name="T13" fmla="*/ 583 h 675"/>
                  <a:gd name="T14" fmla="*/ 269 w 569"/>
                  <a:gd name="T15" fmla="*/ 506 h 675"/>
                  <a:gd name="T16" fmla="*/ 328 w 569"/>
                  <a:gd name="T17" fmla="*/ 396 h 675"/>
                  <a:gd name="T18" fmla="*/ 389 w 569"/>
                  <a:gd name="T19" fmla="*/ 263 h 675"/>
                  <a:gd name="T20" fmla="*/ 419 w 569"/>
                  <a:gd name="T21" fmla="*/ 197 h 675"/>
                  <a:gd name="T22" fmla="*/ 449 w 569"/>
                  <a:gd name="T23" fmla="*/ 133 h 675"/>
                  <a:gd name="T24" fmla="*/ 478 w 569"/>
                  <a:gd name="T25" fmla="*/ 78 h 675"/>
                  <a:gd name="T26" fmla="*/ 508 w 569"/>
                  <a:gd name="T27" fmla="*/ 36 h 675"/>
                  <a:gd name="T28" fmla="*/ 538 w 569"/>
                  <a:gd name="T29" fmla="*/ 10 h 675"/>
                  <a:gd name="T30" fmla="*/ 568 w 569"/>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9" h="675">
                    <a:moveTo>
                      <a:pt x="0" y="674"/>
                    </a:moveTo>
                    <a:lnTo>
                      <a:pt x="59" y="667"/>
                    </a:lnTo>
                    <a:lnTo>
                      <a:pt x="89" y="659"/>
                    </a:lnTo>
                    <a:lnTo>
                      <a:pt x="120" y="648"/>
                    </a:lnTo>
                    <a:lnTo>
                      <a:pt x="150" y="633"/>
                    </a:lnTo>
                    <a:lnTo>
                      <a:pt x="178" y="612"/>
                    </a:lnTo>
                    <a:lnTo>
                      <a:pt x="209" y="583"/>
                    </a:lnTo>
                    <a:lnTo>
                      <a:pt x="269" y="506"/>
                    </a:lnTo>
                    <a:lnTo>
                      <a:pt x="328" y="396"/>
                    </a:lnTo>
                    <a:lnTo>
                      <a:pt x="389" y="263"/>
                    </a:lnTo>
                    <a:lnTo>
                      <a:pt x="419" y="197"/>
                    </a:lnTo>
                    <a:lnTo>
                      <a:pt x="449" y="133"/>
                    </a:lnTo>
                    <a:lnTo>
                      <a:pt x="478" y="78"/>
                    </a:lnTo>
                    <a:lnTo>
                      <a:pt x="508" y="36"/>
                    </a:lnTo>
                    <a:lnTo>
                      <a:pt x="538" y="10"/>
                    </a:lnTo>
                    <a:lnTo>
                      <a:pt x="568" y="0"/>
                    </a:lnTo>
                  </a:path>
                </a:pathLst>
              </a:custGeom>
              <a:noFill/>
              <a:ln w="57150" cap="rnd" cmpd="sng">
                <a:solidFill>
                  <a:srgbClr val="FFFF7F"/>
                </a:solidFill>
                <a:prstDash val="solid"/>
                <a:round/>
                <a:headEnd type="none" w="med" len="med"/>
                <a:tailEnd type="none" w="med" len="med"/>
              </a:ln>
              <a:effectLst>
                <a:outerShdw dist="28398" dir="6993903" algn="ctr" rotWithShape="0">
                  <a:srgbClr val="808080"/>
                </a:outerShdw>
              </a:effectLst>
              <a:extLst>
                <a:ext uri="{909E8E84-426E-40DD-AFC4-6F175D3DCCD1}">
                  <a14:hiddenFill xmlns:a14="http://schemas.microsoft.com/office/drawing/2010/main">
                    <a:solidFill>
                      <a:schemeClr val="accent1"/>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grpSp>
      <p:sp>
        <p:nvSpPr>
          <p:cNvPr id="2" name="灯片编号占位符 1"/>
          <p:cNvSpPr>
            <a:spLocks noGrp="1"/>
          </p:cNvSpPr>
          <p:nvPr>
            <p:ph type="sldNum" sz="quarter" idx="12"/>
          </p:nvPr>
        </p:nvSpPr>
        <p:spPr/>
        <p:txBody>
          <a:bodyPr/>
          <a:lstStyle/>
          <a:p>
            <a:fld id="{5FD308DF-D0D6-41CA-8E01-1A1CE80A10EE}" type="slidenum">
              <a:rPr lang="zh-CN" altLang="en-US" smtClean="0"/>
              <a:t>48</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371600" y="1372658"/>
            <a:ext cx="9010185" cy="2721731"/>
            <a:chOff x="832352" y="1684445"/>
            <a:chExt cx="7125397" cy="769441"/>
          </a:xfrm>
        </p:grpSpPr>
        <p:grpSp>
          <p:nvGrpSpPr>
            <p:cNvPr id="24" name="组合 23"/>
            <p:cNvGrpSpPr/>
            <p:nvPr/>
          </p:nvGrpSpPr>
          <p:grpSpPr>
            <a:xfrm>
              <a:off x="832352" y="1684445"/>
              <a:ext cx="7125397" cy="769441"/>
              <a:chOff x="832352" y="1684445"/>
              <a:chExt cx="7125397" cy="769441"/>
            </a:xfrm>
          </p:grpSpPr>
          <p:sp>
            <p:nvSpPr>
              <p:cNvPr id="26" name="矩形 25"/>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040642" y="1701274"/>
              <a:ext cx="6740514" cy="339336"/>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       要刻画随机变量的集中程度，首先要有一个代表中心位置的点，然后考察随机变量集中于这个点的程度．由于数学期望是代表随机变量的中心位置，因此考虑</a:t>
              </a:r>
            </a:p>
          </p:txBody>
        </p:sp>
      </p:grpSp>
      <p:sp>
        <p:nvSpPr>
          <p:cNvPr id="29" name="矩形 28"/>
          <p:cNvSpPr/>
          <p:nvPr/>
        </p:nvSpPr>
        <p:spPr>
          <a:xfrm>
            <a:off x="1599524" y="3587103"/>
            <a:ext cx="8409070" cy="461665"/>
          </a:xfrm>
          <a:prstGeom prst="rect">
            <a:avLst/>
          </a:prstGeom>
        </p:spPr>
        <p:txBody>
          <a:bodyPr wrap="square">
            <a:spAutoFit/>
          </a:bodyPr>
          <a:lstStyle/>
          <a:p>
            <a:r>
              <a:rPr lang="zh-CN" altLang="en-US" sz="2400" dirty="0"/>
              <a:t>来刻画随机变量的集中程度．</a:t>
            </a:r>
          </a:p>
        </p:txBody>
      </p:sp>
      <mc:AlternateContent xmlns:mc="http://schemas.openxmlformats.org/markup-compatibility/2006" xmlns:a14="http://schemas.microsoft.com/office/drawing/2010/main">
        <mc:Choice Requires="a14">
          <p:sp>
            <p:nvSpPr>
              <p:cNvPr id="30" name="矩形 29"/>
              <p:cNvSpPr/>
              <p:nvPr/>
            </p:nvSpPr>
            <p:spPr>
              <a:xfrm>
                <a:off x="1486024" y="4803301"/>
                <a:ext cx="8781336" cy="461665"/>
              </a:xfrm>
              <a:prstGeom prst="rect">
                <a:avLst/>
              </a:prstGeom>
            </p:spPr>
            <p:txBody>
              <a:bodyPr wrap="square">
                <a:spAutoFit/>
              </a:bodyPr>
              <a:lstStyle/>
              <a:p>
                <a14:m>
                  <m:oMath xmlns:m="http://schemas.openxmlformats.org/officeDocument/2006/math">
                    <m:r>
                      <a:rPr lang="zh-CN" altLang="en-US" sz="2400" i="1">
                        <a:latin typeface="Cambria Math" panose="02040503050406030204" pitchFamily="18" charset="0"/>
                      </a:rPr>
                      <m:t>𝜉</m:t>
                    </m:r>
                  </m:oMath>
                </a14:m>
                <a:r>
                  <a:rPr lang="zh-CN" altLang="en-US" sz="2400" dirty="0"/>
                  <a:t>不能事先预知</a:t>
                </a:r>
                <a:r>
                  <a:rPr lang="en-US" altLang="zh-CN" sz="2400" dirty="0"/>
                  <a:t>. </a:t>
                </a:r>
                <a:r>
                  <a:rPr lang="zh-CN" altLang="en-US" sz="2400" dirty="0"/>
                  <a:t>所以</a:t>
                </a:r>
                <a14:m>
                  <m:oMath xmlns:m="http://schemas.openxmlformats.org/officeDocument/2006/math">
                    <m:r>
                      <a:rPr lang="en-US" altLang="zh-CN" sz="2400" i="1">
                        <a:latin typeface="Cambria Math" panose="02040503050406030204"/>
                        <a:ea typeface="Cambria Math" panose="02040503050406030204"/>
                        <a:sym typeface="Symbol" panose="05050102010706020507" pitchFamily="18" charset="2"/>
                      </a:rPr>
                      <m:t></m:t>
                    </m:r>
                  </m:oMath>
                </a14:m>
                <a:r>
                  <a:rPr lang="zh-CN" altLang="en-US" sz="2400" dirty="0"/>
                  <a:t>也不能预知</a:t>
                </a:r>
                <a:r>
                  <a:rPr lang="en-US" altLang="zh-CN" sz="2400" dirty="0"/>
                  <a:t>, </a:t>
                </a:r>
                <a:r>
                  <a:rPr lang="zh-CN" altLang="en-US" sz="2400" dirty="0"/>
                  <a:t>用它表达集中程度不合适．</a:t>
                </a:r>
              </a:p>
            </p:txBody>
          </p:sp>
        </mc:Choice>
        <mc:Fallback xmlns="">
          <p:sp>
            <p:nvSpPr>
              <p:cNvPr id="30" name="矩形 29"/>
              <p:cNvSpPr>
                <a:spLocks noRot="1" noChangeAspect="1" noMove="1" noResize="1" noEditPoints="1" noAdjustHandles="1" noChangeArrowheads="1" noChangeShapeType="1" noTextEdit="1"/>
              </p:cNvSpPr>
              <p:nvPr/>
            </p:nvSpPr>
            <p:spPr>
              <a:xfrm>
                <a:off x="1486024" y="4803301"/>
                <a:ext cx="8781336" cy="461665"/>
              </a:xfrm>
              <a:prstGeom prst="rect">
                <a:avLst/>
              </a:prstGeom>
              <a:blipFill rotWithShape="1">
                <a:blip r:embed="rId4"/>
                <a:stretch>
                  <a:fillRect l="-1" t="-35" r="1" b="-6838"/>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5FD308DF-D0D6-41CA-8E01-1A1CE80A10EE}" type="slidenum">
              <a:rPr lang="zh-CN" altLang="en-US" smtClean="0"/>
              <a:t>49</a:t>
            </a:fld>
            <a:endParaRPr lang="zh-CN" altLang="en-US"/>
          </a:p>
        </p:txBody>
      </p:sp>
      <mc:AlternateContent xmlns:mc="http://schemas.openxmlformats.org/markup-compatibility/2006" xmlns:a14="http://schemas.microsoft.com/office/drawing/2010/main">
        <mc:Choice Requires="a14">
          <p:sp>
            <p:nvSpPr>
              <p:cNvPr id="3" name="矩形 2"/>
              <p:cNvSpPr/>
              <p:nvPr/>
            </p:nvSpPr>
            <p:spPr>
              <a:xfrm>
                <a:off x="3719371" y="2736611"/>
                <a:ext cx="2719334"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a:ea typeface="Cambria Math" panose="02040503050406030204"/>
                          <a:sym typeface="Symbol" panose="05050102010706020507" pitchFamily="18" charset="2"/>
                        </a:rPr>
                        <m:t></m:t>
                      </m:r>
                      <m:r>
                        <a:rPr lang="en-US" altLang="zh-CN" sz="2800" b="0" i="1" smtClean="0">
                          <a:latin typeface="Cambria Math" panose="02040503050406030204" pitchFamily="18" charset="0"/>
                          <a:ea typeface="Cambria Math" panose="02040503050406030204"/>
                          <a:sym typeface="Symbol" panose="05050102010706020507" pitchFamily="18" charset="2"/>
                        </a:rPr>
                        <m:t>=</m:t>
                      </m:r>
                      <m:d>
                        <m:dPr>
                          <m:ctrlPr>
                            <a:rPr lang="en-US" altLang="zh-CN" sz="2800" i="1">
                              <a:latin typeface="Cambria Math" panose="02040503050406030204" pitchFamily="18" charset="0"/>
                              <a:ea typeface="Cambria Math" panose="02040503050406030204"/>
                            </a:rPr>
                          </m:ctrlPr>
                        </m:dPr>
                        <m:e>
                          <m:r>
                            <a:rPr lang="zh-CN" altLang="en-US" sz="2800" b="1" i="1">
                              <a:latin typeface="Cambria Math" panose="02040503050406030204"/>
                              <a:ea typeface="Cambria Math" panose="02040503050406030204"/>
                            </a:rPr>
                            <m:t>𝝃</m:t>
                          </m:r>
                          <m:r>
                            <a:rPr lang="en-US" altLang="zh-CN" sz="2800">
                              <a:latin typeface="Cambria Math" panose="02040503050406030204"/>
                              <a:ea typeface="Cambria Math" panose="02040503050406030204"/>
                            </a:rPr>
                            <m:t>−</m:t>
                          </m:r>
                          <m:r>
                            <a:rPr lang="zh-CN" altLang="en-US" sz="2800" i="1">
                              <a:latin typeface="Cambria Math" panose="02040503050406030204"/>
                              <a:ea typeface="Cambria Math" panose="02040503050406030204"/>
                            </a:rPr>
                            <m:t>𝔼</m:t>
                          </m:r>
                          <m:d>
                            <m:dPr>
                              <m:ctrlPr>
                                <a:rPr lang="en-US" altLang="zh-CN" sz="2800" i="1">
                                  <a:latin typeface="Cambria Math" panose="02040503050406030204" pitchFamily="18" charset="0"/>
                                  <a:ea typeface="Cambria Math" panose="02040503050406030204"/>
                                </a:rPr>
                              </m:ctrlPr>
                            </m:dPr>
                            <m:e>
                              <m:r>
                                <a:rPr lang="zh-CN" altLang="en-US" sz="2800" b="1" i="1">
                                  <a:latin typeface="Cambria Math" panose="02040503050406030204"/>
                                  <a:ea typeface="Cambria Math" panose="02040503050406030204"/>
                                </a:rPr>
                                <m:t>𝝃</m:t>
                              </m:r>
                            </m:e>
                          </m:d>
                        </m:e>
                      </m:d>
                      <m:r>
                        <a:rPr lang="en-US" altLang="zh-CN" sz="2800" b="1" i="1" baseline="30000">
                          <a:latin typeface="Cambria Math" panose="02040503050406030204"/>
                          <a:ea typeface="Cambria Math" panose="02040503050406030204"/>
                        </a:rPr>
                        <m:t>𝟐</m:t>
                      </m:r>
                    </m:oMath>
                  </m:oMathPara>
                </a14:m>
                <a:endParaRPr lang="en-US" altLang="zh-CN" sz="2800" b="1" baseline="30000" dirty="0">
                  <a:ea typeface="Cambria Math" panose="02040503050406030204"/>
                </a:endParaRPr>
              </a:p>
            </p:txBody>
          </p:sp>
        </mc:Choice>
        <mc:Fallback xmlns="">
          <p:sp>
            <p:nvSpPr>
              <p:cNvPr id="3" name="矩形 2"/>
              <p:cNvSpPr>
                <a:spLocks noRot="1" noChangeAspect="1" noMove="1" noResize="1" noEditPoints="1" noAdjustHandles="1" noChangeArrowheads="1" noChangeShapeType="1" noTextEdit="1"/>
              </p:cNvSpPr>
              <p:nvPr/>
            </p:nvSpPr>
            <p:spPr>
              <a:xfrm>
                <a:off x="3719371" y="2736611"/>
                <a:ext cx="2719334" cy="578685"/>
              </a:xfrm>
              <a:prstGeom prst="rect">
                <a:avLst/>
              </a:prstGeom>
              <a:blipFill rotWithShape="1">
                <a:blip r:embed="rId5"/>
                <a:stretch>
                  <a:fillRect l="-6" t="-7530" r="16" b="103"/>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28672" y="1606578"/>
            <a:ext cx="5832816" cy="752944"/>
            <a:chOff x="1796834" y="1905903"/>
            <a:chExt cx="5314828" cy="752944"/>
          </a:xfrm>
        </p:grpSpPr>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p:sp>
          <p:nvSpPr>
            <p:cNvPr id="5" name="矩形 4"/>
            <p:cNvSpPr/>
            <p:nvPr/>
          </p:nvSpPr>
          <p:spPr>
            <a:xfrm>
              <a:off x="1796834" y="2197182"/>
              <a:ext cx="5314828" cy="461665"/>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 </a:t>
              </a:r>
            </a:p>
          </p:txBody>
        </p:sp>
      </p:grpSp>
      <p:sp>
        <p:nvSpPr>
          <p:cNvPr id="7" name="矩形 6"/>
          <p:cNvSpPr/>
          <p:nvPr/>
        </p:nvSpPr>
        <p:spPr>
          <a:xfrm>
            <a:off x="1802064" y="1482226"/>
            <a:ext cx="5359424"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pic>
        <p:nvPicPr>
          <p:cNvPr id="10" name="图片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565633" y="3078027"/>
            <a:ext cx="5787688" cy="757779"/>
          </a:xfrm>
          <a:prstGeom prst="rect">
            <a:avLst/>
          </a:prstGeom>
          <a:ln>
            <a:noFill/>
          </a:ln>
          <a:effectLst/>
        </p:spPr>
      </p:pic>
      <mc:AlternateContent xmlns:mc="http://schemas.openxmlformats.org/markup-compatibility/2006" xmlns:a14="http://schemas.microsoft.com/office/drawing/2010/main">
        <mc:Choice Requires="a14">
          <p:sp>
            <p:nvSpPr>
              <p:cNvPr id="11" name="矩形 10"/>
              <p:cNvSpPr/>
              <p:nvPr/>
            </p:nvSpPr>
            <p:spPr>
              <a:xfrm>
                <a:off x="1269199" y="3860797"/>
                <a:ext cx="7667868" cy="562270"/>
              </a:xfrm>
              <a:prstGeom prst="rect">
                <a:avLst/>
              </a:prstGeom>
              <a:noFill/>
              <a:ln w="57150">
                <a:noFill/>
              </a:ln>
            </p:spPr>
            <p:txBody>
              <a:bodyPr wrap="square" anchor="ctr" anchorCtr="0">
                <a:spAutoFit/>
              </a:bodyPr>
              <a:lstStyle/>
              <a:p>
                <a:pPr>
                  <a:lnSpc>
                    <a:spcPts val="4000"/>
                  </a:lnSpc>
                </a:pPr>
                <a:r>
                  <a:rPr lang="zh-CN" altLang="en-US" sz="2800" dirty="0">
                    <a:solidFill>
                      <a:prstClr val="black"/>
                    </a:solidFill>
                    <a:ea typeface="思源黑体 CN Normal" panose="020B0400000000000000" pitchFamily="34" charset="-122"/>
                  </a:rPr>
                  <a:t>就称 </a:t>
                </a:r>
                <a14:m>
                  <m:oMath xmlns:m="http://schemas.openxmlformats.org/officeDocument/2006/math">
                    <m:r>
                      <a:rPr lang="zh-CN" altLang="en-US" sz="2800" i="1">
                        <a:solidFill>
                          <a:prstClr val="black"/>
                        </a:solidFill>
                        <a:latin typeface="Cambria Math" panose="02040503050406030204" pitchFamily="18" charset="0"/>
                      </a:rPr>
                      <m:t>𝜉</m:t>
                    </m:r>
                    <m:r>
                      <a:rPr lang="en-US" altLang="zh-CN" sz="2800" b="0" i="1" smtClean="0">
                        <a:solidFill>
                          <a:prstClr val="black"/>
                        </a:solidFill>
                        <a:latin typeface="Cambria Math" panose="02040503050406030204" pitchFamily="18" charset="0"/>
                      </a:rPr>
                      <m:t> </m:t>
                    </m:r>
                  </m:oMath>
                </a14:m>
                <a:r>
                  <a:rPr lang="zh-CN" altLang="en-US" sz="2800" dirty="0">
                    <a:solidFill>
                      <a:prstClr val="black"/>
                    </a:solidFill>
                    <a:ea typeface="思源黑体 CN Normal" panose="020B0400000000000000" pitchFamily="34" charset="-122"/>
                  </a:rPr>
                  <a:t>为</a:t>
                </a:r>
                <a:r>
                  <a:rPr lang="zh-CN" altLang="en-US" sz="2800" dirty="0">
                    <a:solidFill>
                      <a:srgbClr val="FF0000"/>
                    </a:solidFill>
                    <a:ea typeface="思源黑体 CN Normal" panose="020B0400000000000000" pitchFamily="34" charset="-122"/>
                  </a:rPr>
                  <a:t>随机变量</a:t>
                </a:r>
                <a:r>
                  <a:rPr lang="en-US" altLang="zh-CN" sz="2800" dirty="0">
                    <a:solidFill>
                      <a:srgbClr val="FF0000"/>
                    </a:solidFill>
                    <a:ea typeface="思源黑体 CN Normal" panose="020B0400000000000000" pitchFamily="34" charset="-122"/>
                  </a:rPr>
                  <a:t>(</a:t>
                </a:r>
                <a:r>
                  <a:rPr lang="en-US" altLang="zh-CN" sz="2800" b="1" dirty="0">
                    <a:solidFill>
                      <a:srgbClr val="FF0000"/>
                    </a:solidFill>
                  </a:rPr>
                  <a:t>random variable</a:t>
                </a:r>
                <a:r>
                  <a:rPr lang="en-US" altLang="zh-CN" sz="2800" dirty="0">
                    <a:solidFill>
                      <a:srgbClr val="FF0000"/>
                    </a:solidFill>
                    <a:ea typeface="思源黑体 CN Normal" panose="020B0400000000000000" pitchFamily="34" charset="-122"/>
                  </a:rPr>
                  <a:t>).</a:t>
                </a:r>
                <a:endParaRPr lang="zh-CN" altLang="en-US" sz="2800" dirty="0">
                  <a:solidFill>
                    <a:srgbClr val="FF0000"/>
                  </a:solidFill>
                  <a:ea typeface="思源黑体 CN Normal" panose="020B0400000000000000"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269199" y="3860797"/>
                <a:ext cx="7667868" cy="562270"/>
              </a:xfrm>
              <a:prstGeom prst="rect">
                <a:avLst/>
              </a:prstGeom>
              <a:blipFill rotWithShape="1">
                <a:blip r:embed="rId5"/>
                <a:stretch>
                  <a:fillRect l="-6" t="-112" r="1" b="52"/>
                </a:stretch>
              </a:blipFill>
              <a:ln w="57150">
                <a:noFill/>
              </a:ln>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5FD308DF-D0D6-41CA-8E01-1A1CE80A10EE}" type="slidenum">
              <a:rPr lang="zh-CN" altLang="en-US" smtClean="0"/>
              <a:t>5</a:t>
            </a:fld>
            <a:endParaRPr lang="zh-CN" altLang="en-US"/>
          </a:p>
        </p:txBody>
      </p:sp>
      <mc:AlternateContent xmlns:mc="http://schemas.openxmlformats.org/markup-compatibility/2006" xmlns:a14="http://schemas.microsoft.com/office/drawing/2010/main">
        <mc:Choice Requires="a14">
          <p:sp>
            <p:nvSpPr>
              <p:cNvPr id="9" name="矩形 8"/>
              <p:cNvSpPr/>
              <p:nvPr/>
            </p:nvSpPr>
            <p:spPr>
              <a:xfrm>
                <a:off x="1269199" y="2053838"/>
                <a:ext cx="9054790" cy="1075231"/>
              </a:xfrm>
              <a:prstGeom prst="rect">
                <a:avLst/>
              </a:prstGeom>
            </p:spPr>
            <p:txBody>
              <a:bodyPr wrap="square">
                <a:spAutoFit/>
              </a:bodyPr>
              <a:lstStyle/>
              <a:p>
                <a:pPr>
                  <a:lnSpc>
                    <a:spcPts val="4000"/>
                  </a:lnSpc>
                </a:pPr>
                <a:r>
                  <a:rPr lang="zh-CN" altLang="en-US" sz="2800" dirty="0">
                    <a:solidFill>
                      <a:prstClr val="black"/>
                    </a:solidFill>
                    <a:ea typeface="思源黑体 CN Normal" panose="020B0400000000000000" pitchFamily="34" charset="-122"/>
                  </a:rPr>
                  <a:t>设</a:t>
                </a:r>
                <a:r>
                  <a:rPr lang="en-US" altLang="zh-CN" sz="2800" dirty="0">
                    <a:solidFill>
                      <a:prstClr val="black"/>
                    </a:solidFill>
                    <a:ea typeface="思源黑体 CN Normal" panose="020B0400000000000000" pitchFamily="34" charset="-122"/>
                  </a:rPr>
                  <a:t>(</a:t>
                </a:r>
                <a14:m>
                  <m:oMath xmlns:m="http://schemas.openxmlformats.org/officeDocument/2006/math">
                    <m:r>
                      <a:rPr lang="en-US" altLang="zh-CN" sz="2800" i="1">
                        <a:solidFill>
                          <a:prstClr val="black"/>
                        </a:solidFill>
                        <a:latin typeface="Cambria Math" panose="02040503050406030204" pitchFamily="18" charset="0"/>
                      </a:rPr>
                      <m:t>𝛺</m:t>
                    </m:r>
                    <m:r>
                      <a:rPr lang="zh-CN" altLang="en-US" sz="2800" i="1">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ℱ</m:t>
                    </m:r>
                    <m:r>
                      <a:rPr lang="zh-CN" altLang="en-US" sz="2800" i="1">
                        <a:solidFill>
                          <a:prstClr val="black"/>
                        </a:solidFill>
                        <a:latin typeface="Cambria Math" panose="02040503050406030204" pitchFamily="18" charset="0"/>
                      </a:rPr>
                      <m:t>，</m:t>
                    </m:r>
                    <m:r>
                      <a:rPr lang="en-US" altLang="zh-CN" sz="2800" b="1" i="1">
                        <a:latin typeface="Cambria Math" panose="02040503050406030204"/>
                        <a:ea typeface="Cambria Math" panose="02040503050406030204"/>
                      </a:rPr>
                      <m:t>ℙ</m:t>
                    </m:r>
                  </m:oMath>
                </a14:m>
                <a:r>
                  <a:rPr lang="en-US" altLang="zh-CN" sz="2800" dirty="0">
                    <a:solidFill>
                      <a:prstClr val="black"/>
                    </a:solidFill>
                    <a:ea typeface="思源黑体 CN Normal" panose="020B0400000000000000" pitchFamily="34" charset="-122"/>
                  </a:rPr>
                  <a:t>)</a:t>
                </a:r>
                <a:r>
                  <a:rPr lang="zh-CN" altLang="en-US" sz="2800" dirty="0">
                    <a:solidFill>
                      <a:prstClr val="black"/>
                    </a:solidFill>
                    <a:ea typeface="思源黑体 CN Normal" panose="020B0400000000000000" pitchFamily="34" charset="-122"/>
                  </a:rPr>
                  <a:t>为概率空间，</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为定义在</a:t>
                </a:r>
                <a14:m>
                  <m:oMath xmlns:m="http://schemas.openxmlformats.org/officeDocument/2006/math">
                    <m:r>
                      <a:rPr lang="en-US" altLang="zh-CN" sz="2800" i="1" dirty="0">
                        <a:solidFill>
                          <a:prstClr val="black"/>
                        </a:solidFill>
                        <a:latin typeface="Cambria Math" panose="02040503050406030204" pitchFamily="18" charset="0"/>
                      </a:rPr>
                      <m:t>𝛺</m:t>
                    </m:r>
                  </m:oMath>
                </a14:m>
                <a:r>
                  <a:rPr lang="zh-CN" altLang="en-US" sz="2800" dirty="0">
                    <a:solidFill>
                      <a:prstClr val="black"/>
                    </a:solidFill>
                    <a:ea typeface="思源黑体 CN Normal" panose="020B0400000000000000" pitchFamily="34" charset="-122"/>
                  </a:rPr>
                  <a:t>上的实函数</a:t>
                </a:r>
                <a:r>
                  <a:rPr lang="en-US" altLang="zh-CN" sz="2800" dirty="0">
                    <a:solidFill>
                      <a:prstClr val="black"/>
                    </a:solidFill>
                    <a:ea typeface="思源黑体 CN Normal" panose="020B0400000000000000" pitchFamily="34" charset="-122"/>
                  </a:rPr>
                  <a:t>.  </a:t>
                </a:r>
                <a:r>
                  <a:rPr lang="zh-CN" altLang="en-US" sz="2800" dirty="0">
                    <a:solidFill>
                      <a:prstClr val="black"/>
                    </a:solidFill>
                    <a:ea typeface="思源黑体 CN Normal" panose="020B0400000000000000" pitchFamily="34" charset="-122"/>
                  </a:rPr>
                  <a:t>若对于任何实数 </a:t>
                </a:r>
                <a:r>
                  <a:rPr lang="en-US" altLang="zh-CN" sz="2800" i="1" dirty="0">
                    <a:solidFill>
                      <a:prstClr val="black"/>
                    </a:solidFill>
                    <a:ea typeface="思源黑体 CN Normal" panose="020B0400000000000000" pitchFamily="34" charset="-122"/>
                  </a:rPr>
                  <a:t>x </a:t>
                </a:r>
                <a:r>
                  <a:rPr lang="zh-CN" altLang="en-US" sz="2800" dirty="0">
                    <a:solidFill>
                      <a:prstClr val="black"/>
                    </a:solidFill>
                    <a:ea typeface="思源黑体 CN Normal" panose="020B0400000000000000" pitchFamily="34" charset="-122"/>
                  </a:rPr>
                  <a:t>有</a:t>
                </a:r>
              </a:p>
            </p:txBody>
          </p:sp>
        </mc:Choice>
        <mc:Fallback xmlns="">
          <p:sp>
            <p:nvSpPr>
              <p:cNvPr id="9" name="矩形 8"/>
              <p:cNvSpPr>
                <a:spLocks noRot="1" noChangeAspect="1" noMove="1" noResize="1" noEditPoints="1" noAdjustHandles="1" noChangeArrowheads="1" noChangeShapeType="1" noTextEdit="1"/>
              </p:cNvSpPr>
              <p:nvPr/>
            </p:nvSpPr>
            <p:spPr>
              <a:xfrm>
                <a:off x="1269199" y="2053838"/>
                <a:ext cx="9054790" cy="1075231"/>
              </a:xfrm>
              <a:prstGeom prst="rect">
                <a:avLst/>
              </a:prstGeom>
              <a:blipFill rotWithShape="1">
                <a:blip r:embed="rId6"/>
                <a:stretch>
                  <a:fillRect l="-5" t="-23" r="2"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185928" y="4712291"/>
                <a:ext cx="9465164" cy="1517660"/>
              </a:xfrm>
              <a:prstGeom prst="rect">
                <a:avLst/>
              </a:prstGeom>
            </p:spPr>
            <p:txBody>
              <a:bodyPr wrap="square">
                <a:spAutoFit/>
              </a:bodyPr>
              <a:lstStyle/>
              <a:p>
                <a:pPr>
                  <a:lnSpc>
                    <a:spcPts val="3800"/>
                  </a:lnSpc>
                </a:pPr>
                <a14:m>
                  <m:oMath xmlns:m="http://schemas.openxmlformats.org/officeDocument/2006/math">
                    <m:d>
                      <m:dPr>
                        <m:begChr m:val="{"/>
                        <m:endChr m:val="}"/>
                        <m:ctrlPr>
                          <a:rPr lang="en-US" altLang="zh-CN" sz="2800" b="1" i="1">
                            <a:latin typeface="Cambria Math" panose="02040503050406030204" pitchFamily="18" charset="0"/>
                          </a:rPr>
                        </m:ctrlPr>
                      </m:dPr>
                      <m:e>
                        <m:r>
                          <a:rPr lang="zh-CN" altLang="en-US" sz="2800" b="1">
                            <a:latin typeface="Cambria Math" panose="02040503050406030204"/>
                          </a:rPr>
                          <m:t>𝜉</m:t>
                        </m:r>
                        <m:r>
                          <a:rPr lang="zh-CN" altLang="en-US" sz="2800" b="1">
                            <a:latin typeface="Cambria Math" panose="02040503050406030204"/>
                          </a:rPr>
                          <m:t>≤</m:t>
                        </m:r>
                        <m:r>
                          <a:rPr lang="en-US" altLang="zh-CN" sz="2800" b="1">
                            <a:latin typeface="Cambria Math" panose="02040503050406030204"/>
                          </a:rPr>
                          <m:t>𝑥</m:t>
                        </m:r>
                      </m:e>
                    </m:d>
                  </m:oMath>
                </a14:m>
                <a:r>
                  <a:rPr lang="zh-CN" altLang="en-US" sz="2800" dirty="0"/>
                  <a:t>的含义：</a:t>
                </a:r>
                <a:endParaRPr lang="en-US" altLang="zh-CN" sz="2800" dirty="0"/>
              </a:p>
              <a:p>
                <a:pPr marL="457200" indent="-457200">
                  <a:lnSpc>
                    <a:spcPts val="3800"/>
                  </a:lnSpc>
                  <a:buFont typeface="Wingdings" panose="05000000000000000000" pitchFamily="2" charset="2"/>
                  <a:buChar char="Ø"/>
                </a:pPr>
                <a:r>
                  <a:rPr lang="zh-CN" altLang="en-US" sz="2800" dirty="0"/>
                  <a:t>是由满足条件</a:t>
                </a:r>
                <a14:m>
                  <m:oMath xmlns:m="http://schemas.openxmlformats.org/officeDocument/2006/math">
                    <m:r>
                      <a:rPr lang="zh-CN" altLang="en-US" sz="2800" b="1">
                        <a:latin typeface="Cambria Math" panose="02040503050406030204"/>
                      </a:rPr>
                      <m:t>𝜉</m:t>
                    </m:r>
                  </m:oMath>
                </a14:m>
                <a:r>
                  <a:rPr lang="en-US" altLang="zh-CN" sz="2800" b="1" dirty="0"/>
                  <a:t>(</a:t>
                </a:r>
                <a14:m>
                  <m:oMath xmlns:m="http://schemas.openxmlformats.org/officeDocument/2006/math">
                    <m:r>
                      <a:rPr lang="zh-CN" altLang="en-US" sz="2800" b="1">
                        <a:latin typeface="Cambria Math" panose="02040503050406030204"/>
                      </a:rPr>
                      <m:t>𝝎</m:t>
                    </m:r>
                  </m:oMath>
                </a14:m>
                <a:r>
                  <a:rPr lang="en-US" altLang="zh-CN" sz="2800" b="1" dirty="0"/>
                  <a:t>)</a:t>
                </a:r>
                <a:r>
                  <a:rPr lang="zh-CN" altLang="en-US" sz="2800" b="1" dirty="0"/>
                  <a:t> </a:t>
                </a:r>
                <a14:m>
                  <m:oMath xmlns:m="http://schemas.openxmlformats.org/officeDocument/2006/math">
                    <m:r>
                      <a:rPr lang="zh-CN" altLang="en-US" sz="2800" b="1">
                        <a:latin typeface="Cambria Math" panose="02040503050406030204"/>
                      </a:rPr>
                      <m:t>≤</m:t>
                    </m:r>
                    <m:r>
                      <a:rPr lang="en-US" altLang="zh-CN" sz="2800" b="1">
                        <a:latin typeface="Cambria Math" panose="02040503050406030204"/>
                      </a:rPr>
                      <m:t>𝑥</m:t>
                    </m:r>
                  </m:oMath>
                </a14:m>
                <a:r>
                  <a:rPr lang="zh-CN" altLang="en-US" sz="2800" dirty="0"/>
                  <a:t>的样本点构成的</a:t>
                </a:r>
                <a:r>
                  <a:rPr lang="zh-CN" altLang="en-US" sz="2800" b="1" dirty="0">
                    <a:solidFill>
                      <a:srgbClr val="FF0000"/>
                    </a:solidFill>
                  </a:rPr>
                  <a:t>事件</a:t>
                </a:r>
                <a:r>
                  <a:rPr lang="zh-CN" altLang="en-US" sz="2800" b="1" dirty="0"/>
                  <a:t>；</a:t>
                </a:r>
                <a:endParaRPr lang="en-US" altLang="zh-CN" sz="2800" b="1" dirty="0"/>
              </a:p>
              <a:p>
                <a:pPr marL="457200" indent="-457200">
                  <a:lnSpc>
                    <a:spcPts val="3800"/>
                  </a:lnSpc>
                  <a:buFont typeface="Wingdings" panose="05000000000000000000" pitchFamily="2" charset="2"/>
                  <a:buChar char="Ø"/>
                </a:pPr>
                <a:r>
                  <a:rPr lang="zh-CN" altLang="en-US" sz="2800" dirty="0"/>
                  <a:t>是使得随机变量</a:t>
                </a:r>
                <a14:m>
                  <m:oMath xmlns:m="http://schemas.openxmlformats.org/officeDocument/2006/math">
                    <m:r>
                      <a:rPr lang="zh-CN" altLang="en-US" sz="2800" b="1">
                        <a:latin typeface="Cambria Math" panose="02040503050406030204"/>
                      </a:rPr>
                      <m:t>𝜉</m:t>
                    </m:r>
                  </m:oMath>
                </a14:m>
                <a:r>
                  <a:rPr lang="zh-CN" altLang="en-US" sz="2800" dirty="0"/>
                  <a:t>落入区间</a:t>
                </a:r>
                <a14:m>
                  <m:oMath xmlns:m="http://schemas.openxmlformats.org/officeDocument/2006/math">
                    <m:d>
                      <m:dPr>
                        <m:endChr m:val="]"/>
                        <m:ctrlPr>
                          <a:rPr lang="en-US" altLang="zh-CN" sz="2800" b="1" i="1">
                            <a:latin typeface="Cambria Math" panose="02040503050406030204" pitchFamily="18" charset="0"/>
                          </a:rPr>
                        </m:ctrlPr>
                      </m:dPr>
                      <m:e>
                        <m:r>
                          <a:rPr lang="en-US" altLang="zh-CN" sz="2800" b="1" i="1">
                            <a:latin typeface="Cambria Math" panose="02040503050406030204"/>
                          </a:rPr>
                          <m:t>−</m:t>
                        </m:r>
                        <m:r>
                          <a:rPr lang="en-US" altLang="zh-CN" sz="2800" b="1" i="1">
                            <a:latin typeface="Cambria Math" panose="02040503050406030204" pitchFamily="18" charset="0"/>
                            <a:sym typeface="Symbol" panose="05050102010706020507" pitchFamily="18" charset="2"/>
                          </a:rPr>
                          <m:t></m:t>
                        </m:r>
                        <m:r>
                          <a:rPr lang="en-US" altLang="zh-CN" sz="2800" b="1" i="1">
                            <a:latin typeface="Cambria Math" panose="02040503050406030204"/>
                          </a:rPr>
                          <m:t>,</m:t>
                        </m:r>
                        <m:r>
                          <a:rPr lang="en-US" altLang="zh-CN" sz="2800" b="1" i="1">
                            <a:latin typeface="Cambria Math" panose="02040503050406030204" pitchFamily="18" charset="0"/>
                          </a:rPr>
                          <m:t>𝒙</m:t>
                        </m:r>
                      </m:e>
                    </m:d>
                  </m:oMath>
                </a14:m>
                <a:r>
                  <a:rPr lang="zh-CN" altLang="en-US" sz="2800" dirty="0"/>
                  <a:t>的样本点所构成的</a:t>
                </a:r>
                <a:r>
                  <a:rPr lang="zh-CN" altLang="en-US" sz="2800" b="1" dirty="0">
                    <a:solidFill>
                      <a:srgbClr val="FF0000"/>
                    </a:solidFill>
                  </a:rPr>
                  <a:t>集合</a:t>
                </a:r>
                <a:r>
                  <a:rPr lang="en-US" altLang="zh-CN" sz="2800" dirty="0">
                    <a:solidFill>
                      <a:prstClr val="black"/>
                    </a:solidFill>
                    <a:ea typeface="思源黑体 CN Normal" panose="020B0400000000000000" pitchFamily="34" charset="-122"/>
                  </a:rPr>
                  <a:t>.</a:t>
                </a:r>
                <a:endParaRPr lang="en-US" altLang="zh-CN" sz="2800" b="1"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185928" y="4712291"/>
                <a:ext cx="9465164" cy="1517660"/>
              </a:xfrm>
              <a:prstGeom prst="rect">
                <a:avLst/>
              </a:prstGeom>
              <a:blipFill rotWithShape="1">
                <a:blip r:embed="rId7"/>
                <a:stretch>
                  <a:fillRect l="-4" t="-39" r="3" b="40"/>
                </a:stretch>
              </a:blipFill>
            </p:spPr>
            <p:txBody>
              <a:bodyPr/>
              <a:lstStyle/>
              <a:p>
                <a:r>
                  <a:rPr lang="zh-CN" altLang="en-US">
                    <a:noFill/>
                  </a:rPr>
                  <a:t> </a:t>
                </a:r>
              </a:p>
            </p:txBody>
          </p:sp>
        </mc:Fallback>
      </mc:AlternateContent>
      <p:grpSp>
        <p:nvGrpSpPr>
          <p:cNvPr id="13" name="组合 12"/>
          <p:cNvGrpSpPr/>
          <p:nvPr/>
        </p:nvGrpSpPr>
        <p:grpSpPr>
          <a:xfrm>
            <a:off x="3061820" y="914926"/>
            <a:ext cx="6263639" cy="519773"/>
            <a:chOff x="1676400" y="988194"/>
            <a:chExt cx="6263639" cy="519773"/>
          </a:xfrm>
        </p:grpSpPr>
        <p:grpSp>
          <p:nvGrpSpPr>
            <p:cNvPr id="14" name="组合 13"/>
            <p:cNvGrpSpPr/>
            <p:nvPr/>
          </p:nvGrpSpPr>
          <p:grpSpPr>
            <a:xfrm>
              <a:off x="1676400" y="988194"/>
              <a:ext cx="6263639" cy="519773"/>
              <a:chOff x="1676400" y="988194"/>
              <a:chExt cx="6263639" cy="519773"/>
            </a:xfrm>
          </p:grpSpPr>
          <p:sp>
            <p:nvSpPr>
              <p:cNvPr id="16" name="矩形 15"/>
              <p:cNvSpPr/>
              <p:nvPr/>
            </p:nvSpPr>
            <p:spPr>
              <a:xfrm>
                <a:off x="1676400" y="988194"/>
                <a:ext cx="626363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750294" y="1182412"/>
                <a:ext cx="511349" cy="158665"/>
                <a:chOff x="1750294" y="1182412"/>
                <a:chExt cx="511349" cy="158665"/>
              </a:xfrm>
            </p:grpSpPr>
            <p:grpSp>
              <p:nvGrpSpPr>
                <p:cNvPr id="18" name="组合 17"/>
                <p:cNvGrpSpPr/>
                <p:nvPr/>
              </p:nvGrpSpPr>
              <p:grpSpPr>
                <a:xfrm>
                  <a:off x="1782744" y="1182412"/>
                  <a:ext cx="442916" cy="158665"/>
                  <a:chOff x="1612104" y="779548"/>
                  <a:chExt cx="442916" cy="158665"/>
                </a:xfrm>
              </p:grpSpPr>
              <p:cxnSp>
                <p:nvCxnSpPr>
                  <p:cNvPr id="21" name="直接连接符 20"/>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9" name="椭圆 18"/>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TextBox 30"/>
            <p:cNvSpPr txBox="1"/>
            <p:nvPr/>
          </p:nvSpPr>
          <p:spPr>
            <a:xfrm>
              <a:off x="2619636" y="1015524"/>
              <a:ext cx="5291828"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    随机变量及其分布函数</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0542" y="1485328"/>
            <a:ext cx="6080952" cy="1305976"/>
            <a:chOff x="1362565" y="1905903"/>
            <a:chExt cx="6080952" cy="1305976"/>
          </a:xfrm>
        </p:grpSpPr>
        <p:sp>
          <p:nvSpPr>
            <p:cNvPr id="3" name="椭圆 2"/>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97386" y="2366333"/>
                  <a:ext cx="5314828"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a:t>
                  </a:r>
                  <a14:m>
                    <m:oMath xmlns:m="http://schemas.openxmlformats.org/officeDocument/2006/math">
                      <m:r>
                        <a:rPr lang="zh-CN" altLang="en-US" sz="2800" i="1">
                          <a:latin typeface="Cambria Math" panose="02040503050406030204" pitchFamily="18" charset="0"/>
                        </a:rPr>
                        <m:t>𝜉</m:t>
                      </m:r>
                    </m:oMath>
                  </a14:m>
                  <a:r>
                    <a:rPr lang="en-US" altLang="zh-CN" sz="2800" baseline="30000" dirty="0">
                      <a:solidFill>
                        <a:prstClr val="black"/>
                      </a:solidFill>
                      <a:ea typeface="思源黑体 CN Normal" panose="020B0400000000000000" pitchFamily="34" charset="-122"/>
                    </a:rPr>
                    <a:t>2</a:t>
                  </a:r>
                  <a:r>
                    <a:rPr lang="zh-CN" altLang="en-US" sz="2800" dirty="0">
                      <a:solidFill>
                        <a:prstClr val="black"/>
                      </a:solidFill>
                      <a:ea typeface="思源黑体 CN Normal" panose="020B0400000000000000" pitchFamily="34" charset="-122"/>
                    </a:rPr>
                    <a:t>的数学期望存在，称</a:t>
                  </a:r>
                  <a:endParaRPr lang="en-US" altLang="zh-CN" sz="2800" dirty="0">
                    <a:solidFill>
                      <a:prstClr val="black"/>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97386" y="2366333"/>
                  <a:ext cx="5314828"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47917" y="2265496"/>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331370" y="1336035"/>
            <a:ext cx="4753753"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1985363" y="4081952"/>
                <a:ext cx="8151096" cy="61414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为</m:t>
                      </m:r>
                      <m:r>
                        <a:rPr lang="zh-CN" altLang="en-US" sz="2800" i="1" smtClean="0">
                          <a:latin typeface="Cambria Math" panose="02040503050406030204" pitchFamily="18" charset="0"/>
                        </a:rPr>
                        <m:t>𝜉</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或其分布</m:t>
                          </m:r>
                        </m:e>
                      </m:d>
                      <m:r>
                        <a:rPr lang="zh-CN" altLang="en-US" sz="2800" i="1">
                          <a:latin typeface="Cambria Math" panose="02040503050406030204" pitchFamily="18" charset="0"/>
                        </a:rPr>
                        <m:t>的</m:t>
                      </m:r>
                      <m:r>
                        <a:rPr lang="zh-CN" altLang="en-US" sz="2800" i="1" smtClean="0">
                          <a:solidFill>
                            <a:srgbClr val="0070C0"/>
                          </a:solidFill>
                          <a:latin typeface="Cambria Math" panose="02040503050406030204" pitchFamily="18" charset="0"/>
                        </a:rPr>
                        <m:t>方差</m:t>
                      </m:r>
                      <m:r>
                        <a:rPr lang="zh-CN" altLang="en-US" sz="2800" i="1">
                          <a:latin typeface="Cambria Math" panose="02040503050406030204" pitchFamily="18" charset="0"/>
                        </a:rPr>
                        <m:t>，称</m:t>
                      </m:r>
                      <m:rad>
                        <m:radPr>
                          <m:degHide m:val="on"/>
                          <m:ctrlPr>
                            <a:rPr lang="zh-CN" altLang="en-US" sz="2800" i="1">
                              <a:latin typeface="Cambria Math" panose="02040503050406030204" pitchFamily="18" charset="0"/>
                            </a:rPr>
                          </m:ctrlPr>
                        </m:radPr>
                        <m:deg/>
                        <m:e>
                          <m:r>
                            <a:rPr lang="en-US" altLang="zh-CN" sz="2800" i="1">
                              <a:latin typeface="Cambria Math" panose="02040503050406030204"/>
                            </a:rPr>
                            <m:t>𝐷</m:t>
                          </m:r>
                          <m:r>
                            <a:rPr lang="en-US" altLang="zh-CN" sz="2800" i="1">
                              <a:latin typeface="Cambria Math" panose="02040503050406030204"/>
                            </a:rPr>
                            <m:t>(</m:t>
                          </m:r>
                          <m:r>
                            <a:rPr lang="zh-CN" altLang="en-US" sz="2800" b="1" i="1">
                              <a:latin typeface="Cambria Math" panose="02040503050406030204"/>
                              <a:ea typeface="Cambria Math" panose="02040503050406030204"/>
                            </a:rPr>
                            <m:t>𝝃</m:t>
                          </m:r>
                          <m:r>
                            <a:rPr lang="en-US" altLang="zh-CN" sz="2800" i="1">
                              <a:latin typeface="Cambria Math" panose="02040503050406030204"/>
                              <a:ea typeface="Cambria Math" panose="02040503050406030204"/>
                            </a:rPr>
                            <m:t>)</m:t>
                          </m:r>
                        </m:e>
                      </m:rad>
                      <m:r>
                        <a:rPr lang="zh-CN" altLang="en-US" sz="2800" i="1">
                          <a:latin typeface="Cambria Math" panose="02040503050406030204" pitchFamily="18" charset="0"/>
                        </a:rPr>
                        <m:t>为其</m:t>
                      </m:r>
                      <m:r>
                        <a:rPr lang="zh-CN" altLang="en-US" sz="2800" i="1" smtClean="0">
                          <a:solidFill>
                            <a:srgbClr val="004EA2"/>
                          </a:solidFill>
                          <a:latin typeface="Cambria Math" panose="02040503050406030204" pitchFamily="18" charset="0"/>
                        </a:rPr>
                        <m:t>标准差</m:t>
                      </m:r>
                      <m:r>
                        <a:rPr lang="en-US" altLang="zh-CN" sz="2800" i="1">
                          <a:latin typeface="Cambria Math" panose="02040503050406030204" pitchFamily="18" charset="0"/>
                        </a:rPr>
                        <m:t>·</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985363" y="4081952"/>
                <a:ext cx="8151096" cy="614142"/>
              </a:xfrm>
              <a:prstGeom prst="rect">
                <a:avLst/>
              </a:prstGeom>
              <a:blipFill rotWithShape="1">
                <a:blip r:embed="rId4"/>
                <a:stretch>
                  <a:fillRect l="-4" t="-28" r="7" b="44"/>
                </a:stretch>
              </a:blipFill>
            </p:spPr>
            <p:txBody>
              <a:bodyPr/>
              <a:lstStyle/>
              <a:p>
                <a:r>
                  <a:rPr lang="zh-CN" altLang="en-US">
                    <a:noFill/>
                  </a:rPr>
                  <a:t> </a:t>
                </a:r>
              </a:p>
            </p:txBody>
          </p:sp>
        </mc:Fallback>
      </mc:AlternateContent>
      <p:sp>
        <p:nvSpPr>
          <p:cNvPr id="12" name="灯片编号占位符 11"/>
          <p:cNvSpPr>
            <a:spLocks noGrp="1"/>
          </p:cNvSpPr>
          <p:nvPr>
            <p:ph type="sldNum" sz="quarter" idx="12"/>
          </p:nvPr>
        </p:nvSpPr>
        <p:spPr/>
        <p:txBody>
          <a:bodyPr/>
          <a:lstStyle/>
          <a:p>
            <a:fld id="{5FD308DF-D0D6-41CA-8E01-1A1CE80A10EE}" type="slidenum">
              <a:rPr lang="zh-CN" altLang="en-US" smtClean="0"/>
              <a:t>50</a:t>
            </a:fld>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3033133" y="2868961"/>
                <a:ext cx="4743328" cy="6481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a:ea typeface="Cambria Math" panose="02040503050406030204"/>
                        </a:rPr>
                        <m:t>𝐷</m:t>
                      </m:r>
                      <m:d>
                        <m:dPr>
                          <m:ctrlPr>
                            <a:rPr lang="en-US" altLang="zh-CN" sz="3200" i="1">
                              <a:latin typeface="Cambria Math" panose="02040503050406030204" pitchFamily="18" charset="0"/>
                              <a:ea typeface="Cambria Math" panose="02040503050406030204"/>
                            </a:rPr>
                          </m:ctrlPr>
                        </m:dPr>
                        <m:e>
                          <m:r>
                            <a:rPr lang="zh-CN" altLang="en-US" sz="3200" b="1" i="1">
                              <a:latin typeface="Cambria Math" panose="02040503050406030204"/>
                              <a:ea typeface="Cambria Math" panose="02040503050406030204"/>
                            </a:rPr>
                            <m:t>𝝃</m:t>
                          </m:r>
                        </m:e>
                      </m:d>
                      <m:r>
                        <a:rPr lang="en-US" altLang="zh-CN" sz="3200" i="1">
                          <a:latin typeface="Cambria Math" panose="02040503050406030204"/>
                          <a:ea typeface="Cambria Math" panose="02040503050406030204"/>
                        </a:rPr>
                        <m:t>≜</m:t>
                      </m:r>
                      <m:r>
                        <a:rPr lang="zh-CN" altLang="en-US" sz="3200" i="1">
                          <a:latin typeface="Cambria Math" panose="02040503050406030204"/>
                          <a:ea typeface="Cambria Math" panose="02040503050406030204"/>
                        </a:rPr>
                        <m:t>𝔼</m:t>
                      </m:r>
                      <m:d>
                        <m:dPr>
                          <m:ctrlPr>
                            <a:rPr lang="en-US" altLang="zh-CN" sz="3200" i="1">
                              <a:latin typeface="Cambria Math" panose="02040503050406030204" pitchFamily="18" charset="0"/>
                              <a:ea typeface="Cambria Math" panose="02040503050406030204"/>
                            </a:rPr>
                          </m:ctrlPr>
                        </m:dPr>
                        <m:e>
                          <m:r>
                            <a:rPr lang="zh-CN" altLang="en-US" sz="3200" b="1" i="1">
                              <a:latin typeface="Cambria Math" panose="02040503050406030204"/>
                              <a:ea typeface="Cambria Math" panose="02040503050406030204"/>
                            </a:rPr>
                            <m:t>𝝃</m:t>
                          </m:r>
                          <m:r>
                            <a:rPr lang="en-US" altLang="zh-CN" sz="3200">
                              <a:latin typeface="Cambria Math" panose="02040503050406030204"/>
                              <a:ea typeface="Cambria Math" panose="02040503050406030204"/>
                            </a:rPr>
                            <m:t>−</m:t>
                          </m:r>
                          <m:r>
                            <a:rPr lang="zh-CN" altLang="en-US" sz="3200" i="1">
                              <a:latin typeface="Cambria Math" panose="02040503050406030204"/>
                              <a:ea typeface="Cambria Math" panose="02040503050406030204"/>
                            </a:rPr>
                            <m:t>𝔼</m:t>
                          </m:r>
                          <m:d>
                            <m:dPr>
                              <m:ctrlPr>
                                <a:rPr lang="en-US" altLang="zh-CN" sz="3200" i="1">
                                  <a:latin typeface="Cambria Math" panose="02040503050406030204" pitchFamily="18" charset="0"/>
                                  <a:ea typeface="Cambria Math" panose="02040503050406030204"/>
                                </a:rPr>
                              </m:ctrlPr>
                            </m:dPr>
                            <m:e>
                              <m:r>
                                <a:rPr lang="zh-CN" altLang="en-US" sz="3200" b="1" i="1">
                                  <a:latin typeface="Cambria Math" panose="02040503050406030204"/>
                                  <a:ea typeface="Cambria Math" panose="02040503050406030204"/>
                                </a:rPr>
                                <m:t>𝝃</m:t>
                              </m:r>
                            </m:e>
                          </m:d>
                        </m:e>
                      </m:d>
                      <m:r>
                        <a:rPr lang="en-US" altLang="zh-CN" sz="3200" b="1" i="1" baseline="30000">
                          <a:latin typeface="Cambria Math" panose="02040503050406030204"/>
                          <a:ea typeface="Cambria Math" panose="02040503050406030204"/>
                        </a:rPr>
                        <m:t>𝟐</m:t>
                      </m:r>
                    </m:oMath>
                  </m:oMathPara>
                </a14:m>
                <a:endParaRPr lang="en-US" altLang="zh-CN" sz="3200" b="1" baseline="30000" dirty="0">
                  <a:ea typeface="Cambria Math" panose="02040503050406030204"/>
                </a:endParaRPr>
              </a:p>
            </p:txBody>
          </p:sp>
        </mc:Choice>
        <mc:Fallback xmlns="">
          <p:sp>
            <p:nvSpPr>
              <p:cNvPr id="13" name="矩形 12"/>
              <p:cNvSpPr>
                <a:spLocks noRot="1" noChangeAspect="1" noMove="1" noResize="1" noEditPoints="1" noAdjustHandles="1" noChangeArrowheads="1" noChangeShapeType="1" noTextEdit="1"/>
              </p:cNvSpPr>
              <p:nvPr/>
            </p:nvSpPr>
            <p:spPr>
              <a:xfrm>
                <a:off x="3033133" y="2868961"/>
                <a:ext cx="4743328" cy="648191"/>
              </a:xfrm>
              <a:prstGeom prst="rect">
                <a:avLst/>
              </a:prstGeom>
              <a:blipFill rotWithShape="1">
                <a:blip r:embed="rId5"/>
                <a:stretch>
                  <a:fillRect l="-8" t="-8626" r="5" b="81"/>
                </a:stretch>
              </a:blipFill>
            </p:spPr>
            <p:txBody>
              <a:bodyPr/>
              <a:lstStyle/>
              <a:p>
                <a:r>
                  <a:rPr lang="zh-CN" altLang="en-US">
                    <a:noFill/>
                  </a:rPr>
                  <a:t> </a:t>
                </a:r>
              </a:p>
            </p:txBody>
          </p:sp>
        </mc:Fallback>
      </mc:AlternateContent>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35685" y="1241747"/>
            <a:ext cx="9319908" cy="1373630"/>
            <a:chOff x="1400920" y="1905903"/>
            <a:chExt cx="9319908" cy="1373630"/>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400920" y="2401023"/>
                  <a:ext cx="9319908" cy="878510"/>
                </a:xfrm>
                <a:prstGeom prst="rect">
                  <a:avLst/>
                </a:prstGeom>
                <a:noFill/>
                <a:ln w="57150">
                  <a:noFill/>
                </a:ln>
              </p:spPr>
              <p:txBody>
                <a:bodyPr wrap="square" anchor="ctr" anchorCtr="0">
                  <a:spAutoFit/>
                </a:bodyPr>
                <a:lstStyle/>
                <a:p>
                  <a:r>
                    <a:rPr lang="zh-CN" altLang="en-US" sz="2400" dirty="0">
                      <a:solidFill>
                        <a:prstClr val="black"/>
                      </a:solidFill>
                      <a:ea typeface="思源黑体 CN Normal" panose="020B0400000000000000" pitchFamily="34" charset="-122"/>
                    </a:rPr>
                    <a:t>方差表示随机变量（平均）集中于数学期望的程度</a:t>
                  </a:r>
                  <a:r>
                    <a:rPr lang="en-US" altLang="zh-CN" sz="2400" dirty="0">
                      <a:solidFill>
                        <a:prstClr val="black"/>
                      </a:solidFill>
                      <a:ea typeface="思源黑体 CN Normal" panose="020B0400000000000000" pitchFamily="34" charset="-122"/>
                    </a:rPr>
                    <a:t>. </a:t>
                  </a:r>
                  <a:r>
                    <a:rPr lang="zh-CN" altLang="en-US" sz="2400" dirty="0">
                      <a:solidFill>
                        <a:prstClr val="black"/>
                      </a:solidFill>
                      <a:ea typeface="思源黑体 CN Normal" panose="020B0400000000000000" pitchFamily="34" charset="-122"/>
                    </a:rPr>
                    <a:t>它越小</a:t>
                  </a:r>
                  <a14:m>
                    <m:oMath xmlns:m="http://schemas.openxmlformats.org/officeDocument/2006/math">
                      <m:r>
                        <a:rPr lang="zh-CN" altLang="en-US" sz="2400" i="1">
                          <a:latin typeface="Cambria Math" panose="02040503050406030204" pitchFamily="18" charset="0"/>
                        </a:rPr>
                        <m:t>𝜉</m:t>
                      </m:r>
                    </m:oMath>
                  </a14:m>
                  <a:r>
                    <a:rPr lang="zh-CN" altLang="en-US" sz="2400" dirty="0">
                      <a:solidFill>
                        <a:prstClr val="black"/>
                      </a:solidFill>
                      <a:ea typeface="思源黑体 CN Normal" panose="020B0400000000000000" pitchFamily="34" charset="-122"/>
                    </a:rPr>
                    <a:t>越集中于均值</a:t>
                  </a:r>
                  <a:r>
                    <a:rPr lang="en-US" altLang="zh-CN" sz="2400" dirty="0">
                      <a:solidFill>
                        <a:prstClr val="black"/>
                      </a:solidFill>
                      <a:ea typeface="思源黑体 CN Normal" panose="020B0400000000000000" pitchFamily="34" charset="-122"/>
                    </a:rPr>
                    <a:t>. </a:t>
                  </a:r>
                  <a:r>
                    <a:rPr lang="zh-CN" altLang="en-US" sz="2400" dirty="0">
                      <a:solidFill>
                        <a:prstClr val="black"/>
                      </a:solidFill>
                      <a:ea typeface="思源黑体 CN Normal" panose="020B0400000000000000" pitchFamily="34" charset="-122"/>
                    </a:rPr>
                    <a:t>特别，</a:t>
                  </a:r>
                  <a:r>
                    <a:rPr lang="zh-CN" altLang="en-US" sz="2400" dirty="0"/>
                    <a:t>当</a:t>
                  </a:r>
                  <a14:m>
                    <m:oMath xmlns:m="http://schemas.openxmlformats.org/officeDocument/2006/math">
                      <m:r>
                        <a:rPr lang="en-US" altLang="zh-CN" sz="2400" i="1">
                          <a:latin typeface="Cambria Math" panose="02040503050406030204"/>
                          <a:ea typeface="Cambria Math" panose="02040503050406030204"/>
                        </a:rPr>
                        <m:t>𝐷</m:t>
                      </m:r>
                      <m:d>
                        <m:dPr>
                          <m:ctrlPr>
                            <a:rPr lang="en-US" altLang="zh-CN" sz="2400" i="1">
                              <a:latin typeface="Cambria Math" panose="02040503050406030204" pitchFamily="18" charset="0"/>
                              <a:ea typeface="Cambria Math" panose="02040503050406030204"/>
                            </a:rPr>
                          </m:ctrlPr>
                        </m:dPr>
                        <m:e>
                          <m:r>
                            <a:rPr lang="zh-CN" altLang="en-US" sz="2400" b="1" i="1">
                              <a:latin typeface="Cambria Math" panose="02040503050406030204"/>
                              <a:ea typeface="Cambria Math" panose="02040503050406030204"/>
                            </a:rPr>
                            <m:t>𝝃</m:t>
                          </m:r>
                        </m:e>
                      </m:d>
                      <m:r>
                        <a:rPr lang="en-US" altLang="zh-CN" sz="2400" i="1">
                          <a:latin typeface="Cambria Math" panose="02040503050406030204"/>
                          <a:ea typeface="Cambria Math" panose="02040503050406030204"/>
                        </a:rPr>
                        <m:t>=0</m:t>
                      </m:r>
                    </m:oMath>
                  </a14:m>
                  <a:r>
                    <a:rPr lang="zh-CN" altLang="en-US" sz="2400" dirty="0"/>
                    <a:t>时，</a:t>
                  </a:r>
                  <a14:m>
                    <m:oMath xmlns:m="http://schemas.openxmlformats.org/officeDocument/2006/math">
                      <m:r>
                        <a:rPr lang="en-US" altLang="zh-CN" sz="2400" b="1" i="1">
                          <a:latin typeface="Cambria Math" panose="02040503050406030204"/>
                          <a:ea typeface="Cambria Math" panose="02040503050406030204"/>
                        </a:rPr>
                        <m:t>ℙ</m:t>
                      </m:r>
                      <m:d>
                        <m:dPr>
                          <m:ctrlPr>
                            <a:rPr lang="en-US" altLang="zh-CN" sz="2400" b="1" i="1">
                              <a:latin typeface="Cambria Math" panose="02040503050406030204" pitchFamily="18" charset="0"/>
                              <a:ea typeface="Cambria Math" panose="02040503050406030204"/>
                            </a:rPr>
                          </m:ctrlPr>
                        </m:dPr>
                        <m:e>
                          <m:r>
                            <a:rPr lang="zh-CN" altLang="en-US" sz="2400" b="1" i="1">
                              <a:latin typeface="Cambria Math" panose="02040503050406030204"/>
                              <a:ea typeface="Cambria Math" panose="02040503050406030204"/>
                            </a:rPr>
                            <m:t>𝝃</m:t>
                          </m:r>
                          <m:r>
                            <a:rPr lang="en-US" altLang="zh-CN" sz="2400">
                              <a:latin typeface="Cambria Math" panose="02040503050406030204"/>
                              <a:ea typeface="Cambria Math" panose="02040503050406030204"/>
                            </a:rPr>
                            <m:t>=</m:t>
                          </m:r>
                          <m:r>
                            <a:rPr lang="zh-CN" altLang="en-US" sz="2400" i="1">
                              <a:latin typeface="Cambria Math" panose="02040503050406030204"/>
                              <a:ea typeface="Cambria Math" panose="02040503050406030204"/>
                            </a:rPr>
                            <m:t>𝔼</m:t>
                          </m:r>
                          <m:d>
                            <m:dPr>
                              <m:ctrlPr>
                                <a:rPr lang="en-US" altLang="zh-CN" sz="2400" i="1">
                                  <a:latin typeface="Cambria Math" panose="02040503050406030204" pitchFamily="18" charset="0"/>
                                  <a:ea typeface="Cambria Math" panose="02040503050406030204"/>
                                </a:rPr>
                              </m:ctrlPr>
                            </m:dPr>
                            <m:e>
                              <m:r>
                                <a:rPr lang="zh-CN" altLang="en-US" sz="2400" b="1" i="1">
                                  <a:latin typeface="Cambria Math" panose="02040503050406030204"/>
                                  <a:ea typeface="Cambria Math" panose="02040503050406030204"/>
                                </a:rPr>
                                <m:t>𝝃</m:t>
                              </m:r>
                            </m:e>
                          </m:d>
                        </m:e>
                      </m:d>
                      <m:r>
                        <a:rPr lang="en-US" altLang="zh-CN" sz="2400" b="1" i="1">
                          <a:latin typeface="Cambria Math" panose="02040503050406030204"/>
                          <a:ea typeface="Cambria Math" panose="02040503050406030204"/>
                        </a:rPr>
                        <m:t>=</m:t>
                      </m:r>
                      <m:r>
                        <a:rPr lang="en-US" altLang="zh-CN" sz="2400" b="1" i="1">
                          <a:latin typeface="Cambria Math" panose="02040503050406030204"/>
                          <a:ea typeface="Cambria Math" panose="02040503050406030204"/>
                        </a:rPr>
                        <m:t>𝟏</m:t>
                      </m:r>
                      <m:r>
                        <a:rPr lang="en-US" altLang="zh-CN" sz="2400" b="1" i="1">
                          <a:latin typeface="Cambria Math" panose="02040503050406030204"/>
                          <a:ea typeface="Cambria Math" panose="02040503050406030204"/>
                        </a:rPr>
                        <m:t>.</m:t>
                      </m:r>
                    </m:oMath>
                  </a14:m>
                  <a:endParaRPr lang="en-US" altLang="zh-CN" sz="2400" b="1" dirty="0">
                    <a:ea typeface="Cambria Math" panose="02040503050406030204"/>
                  </a:endParaRPr>
                </a:p>
              </p:txBody>
            </p:sp>
          </mc:Choice>
          <mc:Fallback xmlns="">
            <p:sp>
              <p:nvSpPr>
                <p:cNvPr id="5" name="矩形 4"/>
                <p:cNvSpPr>
                  <a:spLocks noRot="1" noChangeAspect="1" noMove="1" noResize="1" noEditPoints="1" noAdjustHandles="1" noChangeArrowheads="1" noChangeShapeType="1" noTextEdit="1"/>
                </p:cNvSpPr>
                <p:nvPr/>
              </p:nvSpPr>
              <p:spPr>
                <a:xfrm>
                  <a:off x="1400920" y="2401023"/>
                  <a:ext cx="9319908" cy="87851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029455" y="1139675"/>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方差的解释</a:t>
            </a:r>
          </a:p>
        </p:txBody>
      </p:sp>
      <p:grpSp>
        <p:nvGrpSpPr>
          <p:cNvPr id="17" name="组合 16"/>
          <p:cNvGrpSpPr/>
          <p:nvPr/>
        </p:nvGrpSpPr>
        <p:grpSpPr>
          <a:xfrm>
            <a:off x="1398222" y="3157280"/>
            <a:ext cx="9277764" cy="1498748"/>
            <a:chOff x="417662" y="2842669"/>
            <a:chExt cx="9277764" cy="1498748"/>
          </a:xfrm>
        </p:grpSpPr>
        <p:grpSp>
          <p:nvGrpSpPr>
            <p:cNvPr id="15" name="组合 14"/>
            <p:cNvGrpSpPr/>
            <p:nvPr/>
          </p:nvGrpSpPr>
          <p:grpSpPr>
            <a:xfrm>
              <a:off x="417662" y="2842669"/>
              <a:ext cx="9277764" cy="608619"/>
              <a:chOff x="615467" y="3779525"/>
              <a:chExt cx="9277764" cy="608619"/>
            </a:xfrm>
          </p:grpSpPr>
          <mc:AlternateContent xmlns:mc="http://schemas.openxmlformats.org/markup-compatibility/2006" xmlns:a14="http://schemas.microsoft.com/office/drawing/2010/main">
            <mc:Choice Requires="a14">
              <p:sp>
                <p:nvSpPr>
                  <p:cNvPr id="13" name="矩形 12"/>
                  <p:cNvSpPr/>
                  <p:nvPr/>
                </p:nvSpPr>
                <p:spPr>
                  <a:xfrm>
                    <a:off x="615467" y="3779525"/>
                    <a:ext cx="9277764" cy="4655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若随机变量</m:t>
                          </m:r>
                          <m:r>
                            <a:rPr lang="zh-CN" altLang="en-US" sz="2400" i="1" smtClean="0">
                              <a:latin typeface="Cambria Math" panose="02040503050406030204" pitchFamily="18" charset="0"/>
                            </a:rPr>
                            <m:t>𝜉</m:t>
                          </m:r>
                          <m:r>
                            <a:rPr lang="zh-CN" altLang="en-US" sz="2400" i="1" smtClean="0">
                              <a:latin typeface="Cambria Math" panose="02040503050406030204" pitchFamily="18" charset="0"/>
                            </a:rPr>
                            <m:t>的密度矩阵为</m:t>
                          </m:r>
                          <m:r>
                            <a:rPr lang="en-US" altLang="zh-CN" sz="2400" b="0" i="1" smtClean="0">
                              <a:latin typeface="Cambria Math" panose="02040503050406030204" pitchFamily="18" charset="0"/>
                            </a:rPr>
                            <m:t>                        </m:t>
                          </m:r>
                          <m:r>
                            <a:rPr lang="zh-CN" altLang="en-US" sz="2400" i="1">
                              <a:latin typeface="Cambria Math" panose="02040503050406030204" pitchFamily="18" charset="0"/>
                            </a:rPr>
                            <m:t>，则方差</m:t>
                          </m:r>
                        </m:oMath>
                      </m:oMathPara>
                    </a14:m>
                    <a:endParaRPr sz="2400" dirty="0"/>
                  </a:p>
                </p:txBody>
              </p:sp>
            </mc:Choice>
            <mc:Fallback xmlns="">
              <p:sp>
                <p:nvSpPr>
                  <p:cNvPr id="13" name="矩形 12"/>
                  <p:cNvSpPr>
                    <a:spLocks noRot="1" noChangeAspect="1" noMove="1" noResize="1" noEditPoints="1" noAdjustHandles="1" noChangeArrowheads="1" noChangeShapeType="1" noTextEdit="1"/>
                  </p:cNvSpPr>
                  <p:nvPr/>
                </p:nvSpPr>
                <p:spPr>
                  <a:xfrm>
                    <a:off x="615467" y="3779525"/>
                    <a:ext cx="9277764" cy="465577"/>
                  </a:xfrm>
                  <a:prstGeom prst="rect">
                    <a:avLst/>
                  </a:prstGeom>
                  <a:blipFill rotWithShape="1">
                    <a:blip r:embed="rId4"/>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48994" r="23982" b="58119"/>
              <a:stretch>
                <a:fillRect/>
              </a:stretch>
            </p:blipFill>
            <p:spPr>
              <a:xfrm>
                <a:off x="4330773" y="3829772"/>
                <a:ext cx="1369775" cy="558372"/>
              </a:xfrm>
              <a:prstGeom prst="rect">
                <a:avLst/>
              </a:prstGeom>
              <a:ln>
                <a:noFill/>
              </a:ln>
              <a:effectLst/>
            </p:spPr>
          </p:pic>
        </p:grpSp>
        <p:pic>
          <p:nvPicPr>
            <p:cNvPr id="16" name="图片 15"/>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7008" t="50000" r="27366" b="888"/>
            <a:stretch>
              <a:fillRect/>
            </a:stretch>
          </p:blipFill>
          <p:spPr>
            <a:xfrm>
              <a:off x="2787894" y="3292555"/>
              <a:ext cx="3704486" cy="1048862"/>
            </a:xfrm>
            <a:prstGeom prst="rect">
              <a:avLst/>
            </a:prstGeom>
            <a:ln>
              <a:noFill/>
            </a:ln>
            <a:effectLst/>
          </p:spPr>
        </p:pic>
      </p:grpSp>
      <mc:AlternateContent xmlns:mc="http://schemas.openxmlformats.org/markup-compatibility/2006" xmlns:a14="http://schemas.microsoft.com/office/drawing/2010/main">
        <mc:Choice Requires="a14">
          <p:sp>
            <p:nvSpPr>
              <p:cNvPr id="19" name="矩形 18"/>
              <p:cNvSpPr/>
              <p:nvPr/>
            </p:nvSpPr>
            <p:spPr>
              <a:xfrm>
                <a:off x="1398222" y="5004028"/>
                <a:ext cx="5410579" cy="4655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若</m:t>
                      </m:r>
                      <m:r>
                        <a:rPr lang="zh-CN" altLang="en-US" sz="2400" i="1" smtClean="0">
                          <a:latin typeface="Cambria Math" panose="02040503050406030204" pitchFamily="18" charset="0"/>
                        </a:rPr>
                        <m:t>𝜉</m:t>
                      </m:r>
                      <m:r>
                        <a:rPr lang="zh-CN" altLang="en-US" sz="2400" i="1" smtClean="0">
                          <a:latin typeface="Cambria Math" panose="02040503050406030204" pitchFamily="18" charset="0"/>
                        </a:rPr>
                        <m:t>的密度函数为</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i="1">
                          <a:latin typeface="Cambria Math" panose="02040503050406030204" pitchFamily="18" charset="0"/>
                        </a:rPr>
                        <m:t>，则方差</m:t>
                      </m:r>
                    </m:oMath>
                  </m:oMathPara>
                </a14:m>
                <a:endParaRPr sz="2400" dirty="0"/>
              </a:p>
            </p:txBody>
          </p:sp>
        </mc:Choice>
        <mc:Fallback xmlns="">
          <p:sp>
            <p:nvSpPr>
              <p:cNvPr id="19" name="矩形 18"/>
              <p:cNvSpPr>
                <a:spLocks noRot="1" noChangeAspect="1" noMove="1" noResize="1" noEditPoints="1" noAdjustHandles="1" noChangeArrowheads="1" noChangeShapeType="1" noTextEdit="1"/>
              </p:cNvSpPr>
              <p:nvPr/>
            </p:nvSpPr>
            <p:spPr>
              <a:xfrm>
                <a:off x="1398222" y="5004028"/>
                <a:ext cx="5410579" cy="465577"/>
              </a:xfrm>
              <a:prstGeom prst="rect">
                <a:avLst/>
              </a:prstGeom>
              <a:blipFill rotWithShape="1">
                <a:blip r:embed="rId7"/>
                <a:stretch>
                  <a:fillRect l="-11" t="-49" r="6" b="75"/>
                </a:stretch>
              </a:blipFill>
            </p:spPr>
            <p:txBody>
              <a:bodyPr/>
              <a:lstStyle/>
              <a:p>
                <a:r>
                  <a:rPr lang="zh-CN" altLang="en-US">
                    <a:noFill/>
                  </a:rPr>
                  <a:t> </a:t>
                </a:r>
              </a:p>
            </p:txBody>
          </p:sp>
        </mc:Fallback>
      </mc:AlternateContent>
      <p:pic>
        <p:nvPicPr>
          <p:cNvPr id="21" name="图片 20"/>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50000"/>
                    </a14:imgEffect>
                  </a14:imgLayer>
                </a14:imgProps>
              </a:ext>
            </a:extLst>
          </a:blip>
          <a:srcRect l="19818" t="45303" r="24759"/>
          <a:stretch>
            <a:fillRect/>
          </a:stretch>
        </p:blipFill>
        <p:spPr>
          <a:xfrm>
            <a:off x="3768454" y="5490870"/>
            <a:ext cx="4080287" cy="814480"/>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51</a:t>
            </a:fld>
            <a:endParaRPr lang="zh-CN" altLang="en-US"/>
          </a:p>
        </p:txBody>
      </p:sp>
      <p:sp>
        <p:nvSpPr>
          <p:cNvPr id="9" name="矩形 8"/>
          <p:cNvSpPr/>
          <p:nvPr/>
        </p:nvSpPr>
        <p:spPr>
          <a:xfrm>
            <a:off x="1377829" y="2684405"/>
            <a:ext cx="2685351" cy="461665"/>
          </a:xfrm>
          <a:prstGeom prst="rect">
            <a:avLst/>
          </a:prstGeom>
        </p:spPr>
        <p:txBody>
          <a:bodyPr wrap="none">
            <a:spAutoFit/>
          </a:bodyPr>
          <a:lstStyle/>
          <a:p>
            <a:pPr marL="342900" indent="-342900">
              <a:buFont typeface="Arial" panose="020B0604020202020204" pitchFamily="34" charset="0"/>
              <a:buChar char="•"/>
            </a:pPr>
            <a:r>
              <a:rPr lang="zh-CN" altLang="en-US" sz="2400" dirty="0">
                <a:solidFill>
                  <a:srgbClr val="C00000"/>
                </a:solidFill>
              </a:rPr>
              <a:t>离散型随机变量</a:t>
            </a:r>
          </a:p>
        </p:txBody>
      </p:sp>
      <p:sp>
        <p:nvSpPr>
          <p:cNvPr id="20" name="矩形 19"/>
          <p:cNvSpPr/>
          <p:nvPr/>
        </p:nvSpPr>
        <p:spPr>
          <a:xfrm>
            <a:off x="1398222" y="4527938"/>
            <a:ext cx="2685351" cy="461665"/>
          </a:xfrm>
          <a:prstGeom prst="rect">
            <a:avLst/>
          </a:prstGeom>
        </p:spPr>
        <p:txBody>
          <a:bodyPr wrap="none">
            <a:spAutoFit/>
          </a:bodyPr>
          <a:lstStyle/>
          <a:p>
            <a:pPr marL="342900" indent="-342900">
              <a:buFont typeface="Arial" panose="020B0604020202020204" pitchFamily="34" charset="0"/>
              <a:buChar char="•"/>
            </a:pPr>
            <a:r>
              <a:rPr lang="zh-CN" altLang="en-US" sz="2400" dirty="0">
                <a:solidFill>
                  <a:srgbClr val="C00000"/>
                </a:solidFill>
              </a:rPr>
              <a:t>连续型随机变量</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53306" y="1231427"/>
            <a:ext cx="6702716" cy="1116005"/>
            <a:chOff x="1443064" y="1905903"/>
            <a:chExt cx="6702716" cy="1116005"/>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50294" y="2197804"/>
                  <a:ext cx="6395486" cy="523220"/>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设</a:t>
                  </a:r>
                  <a14:m>
                    <m:oMath xmlns:m="http://schemas.openxmlformats.org/officeDocument/2006/math">
                      <m:r>
                        <a:rPr lang="zh-CN" altLang="en-US" sz="2800" i="1">
                          <a:latin typeface="Cambria Math" panose="02040503050406030204" pitchFamily="18" charset="0"/>
                        </a:rPr>
                        <m:t>𝜉</m:t>
                      </m:r>
                      <m:r>
                        <a:rPr lang="en-US" altLang="zh-CN" sz="2800" b="0" i="1" baseline="30000" smtClean="0">
                          <a:latin typeface="Cambria Math" panose="02040503050406030204" pitchFamily="18" charset="0"/>
                        </a:rPr>
                        <m:t>2</m:t>
                      </m:r>
                    </m:oMath>
                  </a14:m>
                  <a:r>
                    <a:rPr lang="zh-CN" altLang="en-US" sz="2800" dirty="0">
                      <a:solidFill>
                        <a:prstClr val="black"/>
                      </a:solidFill>
                      <a:ea typeface="思源黑体 CN Normal" panose="020B0400000000000000" pitchFamily="34" charset="-122"/>
                    </a:rPr>
                    <a:t>的数学期望存在，则</a:t>
                  </a:r>
                </a:p>
              </p:txBody>
            </p:sp>
          </mc:Choice>
          <mc:Fallback xmlns="">
            <p:sp>
              <p:nvSpPr>
                <p:cNvPr id="5" name="矩形 4"/>
                <p:cNvSpPr>
                  <a:spLocks noRot="1" noChangeAspect="1" noMove="1" noResize="1" noEditPoints="1" noAdjustHandles="1" noChangeArrowheads="1" noChangeShapeType="1" noTextEdit="1"/>
                </p:cNvSpPr>
                <p:nvPr/>
              </p:nvSpPr>
              <p:spPr>
                <a:xfrm>
                  <a:off x="1750294" y="2197804"/>
                  <a:ext cx="6395486" cy="523220"/>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191583" y="1095433"/>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定理</a:t>
            </a:r>
            <a:endParaRPr lang="en-US" altLang="zh-CN" sz="24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31110" t="42939" r="28394"/>
          <a:stretch>
            <a:fillRect/>
          </a:stretch>
        </p:blipFill>
        <p:spPr>
          <a:xfrm>
            <a:off x="3689041" y="2066578"/>
            <a:ext cx="3267075" cy="679376"/>
          </a:xfrm>
          <a:prstGeom prst="rect">
            <a:avLst/>
          </a:prstGeom>
          <a:ln>
            <a:noFill/>
          </a:ln>
          <a:effectLst/>
        </p:spPr>
      </p:pic>
      <p:sp>
        <p:nvSpPr>
          <p:cNvPr id="11" name="矩形 10"/>
          <p:cNvSpPr/>
          <p:nvPr/>
        </p:nvSpPr>
        <p:spPr>
          <a:xfrm>
            <a:off x="1837509" y="2559158"/>
            <a:ext cx="1182058" cy="523220"/>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显然</a:t>
            </a:r>
            <a:endParaRPr lang="en-US" altLang="zh-CN" sz="2800" b="1" dirty="0">
              <a:solidFill>
                <a:srgbClr val="004EA2"/>
              </a:solidFill>
              <a:latin typeface="思源黑体 CN Normal" panose="020B0400000000000000" pitchFamily="34" charset="-122"/>
              <a:ea typeface="思源黑体 CN Normal" panose="020B0400000000000000" pitchFamily="34" charset="-122"/>
            </a:endParaRPr>
          </a:p>
        </p:txBody>
      </p:sp>
      <p:pic>
        <p:nvPicPr>
          <p:cNvPr id="12" name="图片 11"/>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19894" t="19695" r="22255" b="61370"/>
          <a:stretch>
            <a:fillRect/>
          </a:stretch>
        </p:blipFill>
        <p:spPr>
          <a:xfrm>
            <a:off x="2945156" y="3014281"/>
            <a:ext cx="5369254" cy="679376"/>
          </a:xfrm>
          <a:prstGeom prst="rect">
            <a:avLst/>
          </a:prstGeom>
          <a:ln>
            <a:noFill/>
          </a:ln>
          <a:effectLst/>
        </p:spPr>
      </p:pic>
      <mc:AlternateContent xmlns:mc="http://schemas.openxmlformats.org/markup-compatibility/2006" xmlns:a14="http://schemas.microsoft.com/office/drawing/2010/main">
        <mc:Choice Requires="a14">
          <p:sp>
            <p:nvSpPr>
              <p:cNvPr id="13" name="矩形 12"/>
              <p:cNvSpPr/>
              <p:nvPr/>
            </p:nvSpPr>
            <p:spPr>
              <a:xfrm>
                <a:off x="1760535" y="5575059"/>
                <a:ext cx="2961579" cy="5274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即结论成立</m:t>
                      </m:r>
                      <m:r>
                        <a:rPr lang="en-US" altLang="zh-CN" sz="2800" b="0" i="1" smtClean="0">
                          <a:latin typeface="Cambria Math" panose="02040503050406030204" pitchFamily="18" charset="0"/>
                        </a:rPr>
                        <m:t>.</m:t>
                      </m:r>
                    </m:oMath>
                  </m:oMathPara>
                </a14:m>
                <a:endParaRPr sz="2800" dirty="0"/>
              </a:p>
            </p:txBody>
          </p:sp>
        </mc:Choice>
        <mc:Fallback xmlns="">
          <p:sp>
            <p:nvSpPr>
              <p:cNvPr id="13" name="矩形 12"/>
              <p:cNvSpPr>
                <a:spLocks noRot="1" noChangeAspect="1" noMove="1" noResize="1" noEditPoints="1" noAdjustHandles="1" noChangeArrowheads="1" noChangeShapeType="1" noTextEdit="1"/>
              </p:cNvSpPr>
              <p:nvPr/>
            </p:nvSpPr>
            <p:spPr>
              <a:xfrm>
                <a:off x="1760535" y="5575059"/>
                <a:ext cx="2961579" cy="527452"/>
              </a:xfrm>
              <a:prstGeom prst="rect">
                <a:avLst/>
              </a:prstGeom>
              <a:blipFill rotWithShape="1">
                <a:blip r:embed="rId8"/>
                <a:stretch>
                  <a:fillRect l="-11" t="-75" r="9" b="31"/>
                </a:stretch>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4013" t="60966" r="5445" b="20099"/>
          <a:stretch>
            <a:fillRect/>
          </a:stretch>
        </p:blipFill>
        <p:spPr>
          <a:xfrm>
            <a:off x="1760535" y="4650295"/>
            <a:ext cx="7736649" cy="625477"/>
          </a:xfrm>
          <a:prstGeom prst="rect">
            <a:avLst/>
          </a:prstGeom>
          <a:ln>
            <a:noFill/>
          </a:ln>
          <a:effectLst/>
        </p:spPr>
      </p:pic>
      <mc:AlternateContent xmlns:mc="http://schemas.openxmlformats.org/markup-compatibility/2006" xmlns:a14="http://schemas.microsoft.com/office/drawing/2010/main">
        <mc:Choice Requires="a14">
          <p:sp>
            <p:nvSpPr>
              <p:cNvPr id="15" name="矩形 14"/>
              <p:cNvSpPr/>
              <p:nvPr/>
            </p:nvSpPr>
            <p:spPr>
              <a:xfrm>
                <a:off x="1819405" y="3915349"/>
                <a:ext cx="8105179" cy="5274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注意到</m:t>
                      </m:r>
                      <m:r>
                        <a:rPr lang="en-US" altLang="zh-CN" sz="2800" i="1">
                          <a:latin typeface="Cambria Math" panose="02040503050406030204" pitchFamily="18" charset="0"/>
                        </a:rPr>
                        <m:t>𝐸</m:t>
                      </m:r>
                      <m:r>
                        <a:rPr lang="en-US" altLang="zh-CN" sz="2800" b="0" i="1" smtClean="0">
                          <a:latin typeface="Cambria Math" panose="02040503050406030204" pitchFamily="18" charset="0"/>
                        </a:rPr>
                        <m:t>(</m:t>
                      </m:r>
                      <m:r>
                        <a:rPr lang="zh-CN" altLang="en-US" sz="2800" i="1">
                          <a:latin typeface="Cambria Math" panose="02040503050406030204" pitchFamily="18" charset="0"/>
                        </a:rPr>
                        <m:t>𝜉</m:t>
                      </m:r>
                      <m:r>
                        <a:rPr lang="en-US" altLang="zh-CN" sz="2800" b="0" i="1" smtClean="0">
                          <a:latin typeface="Cambria Math" panose="02040503050406030204" pitchFamily="18" charset="0"/>
                        </a:rPr>
                        <m:t>)</m:t>
                      </m:r>
                      <m:r>
                        <a:rPr lang="zh-CN" altLang="en-US" sz="2800" i="1" smtClean="0">
                          <a:latin typeface="Cambria Math" panose="02040503050406030204" pitchFamily="18" charset="0"/>
                        </a:rPr>
                        <m:t> </m:t>
                      </m:r>
                      <m:r>
                        <a:rPr lang="zh-CN" altLang="en-US" sz="2800" i="1">
                          <a:latin typeface="Cambria Math" panose="02040503050406030204" pitchFamily="18" charset="0"/>
                        </a:rPr>
                        <m:t>为实数，利用数学期望的线性性质得</m:t>
                      </m:r>
                    </m:oMath>
                  </m:oMathPara>
                </a14:m>
                <a:endParaRPr sz="2800" dirty="0"/>
              </a:p>
            </p:txBody>
          </p:sp>
        </mc:Choice>
        <mc:Fallback xmlns="">
          <p:sp>
            <p:nvSpPr>
              <p:cNvPr id="15" name="矩形 14"/>
              <p:cNvSpPr>
                <a:spLocks noRot="1" noChangeAspect="1" noMove="1" noResize="1" noEditPoints="1" noAdjustHandles="1" noChangeArrowheads="1" noChangeShapeType="1" noTextEdit="1"/>
              </p:cNvSpPr>
              <p:nvPr/>
            </p:nvSpPr>
            <p:spPr>
              <a:xfrm>
                <a:off x="1819405" y="3915349"/>
                <a:ext cx="8105179" cy="527452"/>
              </a:xfrm>
              <a:prstGeom prst="rect">
                <a:avLst/>
              </a:prstGeom>
              <a:blipFill rotWithShape="1">
                <a:blip r:embed="rId9"/>
                <a:stretch>
                  <a:fillRect l="-2" t="-109" r="2" b="65"/>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5FD308DF-D0D6-41CA-8E01-1A1CE80A10EE}" type="slidenum">
              <a:rPr lang="zh-CN" altLang="en-US" smtClean="0"/>
              <a:t>52</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3243" y="1329399"/>
            <a:ext cx="8800845" cy="1414493"/>
            <a:chOff x="1443064" y="1905903"/>
            <a:chExt cx="9068474" cy="1414493"/>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746463" y="2366289"/>
                  <a:ext cx="8765075"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若</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的方差存在，</a:t>
                  </a:r>
                  <a14:m>
                    <m:oMath xmlns:m="http://schemas.openxmlformats.org/officeDocument/2006/math">
                      <m:r>
                        <a:rPr lang="zh-CN" altLang="en-US" sz="2800" i="1">
                          <a:latin typeface="Cambria Math" panose="02040503050406030204" pitchFamily="18" charset="0"/>
                        </a:rPr>
                        <m:t>𝜉</m:t>
                      </m:r>
                    </m:oMath>
                  </a14:m>
                  <a:r>
                    <a:rPr lang="en-US" altLang="zh-CN" sz="2800" i="1" baseline="-25000" dirty="0">
                      <a:solidFill>
                        <a:prstClr val="black"/>
                      </a:solidFill>
                      <a:ea typeface="思源黑体 CN Normal" panose="020B0400000000000000" pitchFamily="34" charset="-122"/>
                    </a:rPr>
                    <a:t>i </a:t>
                  </a:r>
                  <a:r>
                    <a:rPr lang="zh-CN" altLang="en-US" sz="2800" dirty="0">
                      <a:solidFill>
                        <a:prstClr val="black"/>
                      </a:solidFill>
                      <a:ea typeface="思源黑体 CN Normal" panose="020B0400000000000000" pitchFamily="34" charset="-122"/>
                    </a:rPr>
                    <a:t>表示随机变量</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的第</a:t>
                  </a:r>
                  <a:r>
                    <a:rPr lang="en-US" altLang="zh-CN" sz="2800" i="1" dirty="0" err="1">
                      <a:solidFill>
                        <a:prstClr val="black"/>
                      </a:solidFill>
                      <a:ea typeface="思源黑体 CN Normal" panose="020B0400000000000000" pitchFamily="34" charset="-122"/>
                    </a:rPr>
                    <a:t>i</a:t>
                  </a:r>
                  <a:r>
                    <a:rPr lang="zh-CN" altLang="en-US" sz="2800" dirty="0">
                      <a:solidFill>
                        <a:prstClr val="black"/>
                      </a:solidFill>
                      <a:ea typeface="思源黑体 CN Normal" panose="020B0400000000000000" pitchFamily="34" charset="-122"/>
                    </a:rPr>
                    <a:t>次</a:t>
                  </a:r>
                  <a:r>
                    <a:rPr lang="zh-CN" altLang="en-US" sz="2800" dirty="0">
                      <a:solidFill>
                        <a:srgbClr val="FF0000"/>
                      </a:solidFill>
                      <a:ea typeface="思源黑体 CN Normal" panose="020B0400000000000000" pitchFamily="34" charset="-122"/>
                    </a:rPr>
                    <a:t>重复观测</a:t>
                  </a:r>
                  <a:r>
                    <a:rPr lang="zh-CN" altLang="en-US" sz="2800" dirty="0">
                      <a:solidFill>
                        <a:prstClr val="black"/>
                      </a:solidFill>
                      <a:ea typeface="思源黑体 CN Normal" panose="020B0400000000000000" pitchFamily="34" charset="-122"/>
                    </a:rPr>
                    <a:t>，</a:t>
                  </a:r>
                  <a:r>
                    <a:rPr lang="en-US" altLang="zh-CN" sz="2800" i="1" dirty="0">
                      <a:solidFill>
                        <a:prstClr val="black"/>
                      </a:solidFill>
                      <a:ea typeface="思源黑体 CN Normal" panose="020B0400000000000000" pitchFamily="34" charset="-122"/>
                    </a:rPr>
                    <a:t>a</a:t>
                  </a:r>
                  <a:r>
                    <a:rPr lang="en-US" altLang="zh-CN" sz="2800" i="1" baseline="-25000" dirty="0">
                      <a:solidFill>
                        <a:prstClr val="black"/>
                      </a:solidFill>
                      <a:ea typeface="思源黑体 CN Normal" panose="020B0400000000000000" pitchFamily="34" charset="-122"/>
                    </a:rPr>
                    <a:t>i </a:t>
                  </a:r>
                  <a:r>
                    <a:rPr lang="zh-CN" altLang="en-US" sz="2800" dirty="0">
                      <a:solidFill>
                        <a:prstClr val="black"/>
                      </a:solidFill>
                      <a:ea typeface="思源黑体 CN Normal" panose="020B0400000000000000" pitchFamily="34" charset="-122"/>
                    </a:rPr>
                    <a:t>为实数，则</a:t>
                  </a:r>
                </a:p>
              </p:txBody>
            </p:sp>
          </mc:Choice>
          <mc:Fallback xmlns="">
            <p:sp>
              <p:nvSpPr>
                <p:cNvPr id="5" name="矩形 4"/>
                <p:cNvSpPr>
                  <a:spLocks noRot="1" noChangeAspect="1" noMove="1" noResize="1" noEditPoints="1" noAdjustHandles="1" noChangeArrowheads="1" noChangeShapeType="1" noTextEdit="1"/>
                </p:cNvSpPr>
                <p:nvPr/>
              </p:nvSpPr>
              <p:spPr>
                <a:xfrm>
                  <a:off x="1746463" y="2366289"/>
                  <a:ext cx="8765075" cy="954107"/>
                </a:xfrm>
                <a:prstGeom prst="rect">
                  <a:avLst/>
                </a:prstGeom>
                <a:blipFill rotWithShape="1">
                  <a:blip r:embed="rId4"/>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254869" y="1227327"/>
            <a:ext cx="5314828" cy="461665"/>
          </a:xfrm>
          <a:prstGeom prst="rect">
            <a:avLst/>
          </a:prstGeom>
          <a:noFill/>
          <a:ln w="57150">
            <a:noFill/>
          </a:ln>
        </p:spPr>
        <p:txBody>
          <a:bodyPr wrap="square" anchor="ctr" anchorCtr="0">
            <a:spAutoFit/>
          </a:bodyPr>
          <a:lstStyle/>
          <a:p>
            <a:r>
              <a:rPr lang="zh-CN" altLang="en-US" sz="2400" b="1" dirty="0">
                <a:solidFill>
                  <a:srgbClr val="004EA2"/>
                </a:solidFill>
                <a:ea typeface="思源黑体 CN Normal" panose="020B0400000000000000" pitchFamily="34" charset="-122"/>
              </a:rPr>
              <a:t>定理</a:t>
            </a:r>
            <a:endParaRPr lang="en-US" altLang="zh-CN" sz="2400" b="1" dirty="0">
              <a:solidFill>
                <a:srgbClr val="004EA2"/>
              </a:solidFill>
              <a:ea typeface="思源黑体 CN Normal" panose="020B0400000000000000" pitchFamily="34" charset="-122"/>
            </a:endParaRPr>
          </a:p>
        </p:txBody>
      </p:sp>
      <p:pic>
        <p:nvPicPr>
          <p:cNvPr id="9" name="图片 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0215" t="50000" r="18890"/>
          <a:stretch>
            <a:fillRect/>
          </a:stretch>
        </p:blipFill>
        <p:spPr>
          <a:xfrm>
            <a:off x="2932771" y="3258596"/>
            <a:ext cx="5833946" cy="1340354"/>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53</a:t>
            </a:fld>
            <a:endParaRPr lang="zh-CN" altLang="en-US"/>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9486" y="1154739"/>
            <a:ext cx="1876137" cy="461665"/>
            <a:chOff x="1180079" y="1387853"/>
            <a:chExt cx="1876137" cy="461665"/>
          </a:xfrm>
        </p:grpSpPr>
        <p:sp>
          <p:nvSpPr>
            <p:cNvPr id="3" name="矩形 2"/>
            <p:cNvSpPr/>
            <p:nvPr/>
          </p:nvSpPr>
          <p:spPr>
            <a:xfrm>
              <a:off x="1555751" y="1387853"/>
              <a:ext cx="1500465" cy="461665"/>
            </a:xfrm>
            <a:prstGeom prst="rect">
              <a:avLst/>
            </a:prstGeom>
            <a:noFill/>
            <a:ln w="57150">
              <a:noFill/>
            </a:ln>
          </p:spPr>
          <p:txBody>
            <a:bodyPr wrap="square" anchor="ctr" anchorCtr="0">
              <a:spAutoFit/>
            </a:bodyPr>
            <a:lstStyle/>
            <a:p>
              <a:r>
                <a:rPr lang="zh-CN" altLang="en-US" sz="2400" dirty="0">
                  <a:solidFill>
                    <a:srgbClr val="004EA2"/>
                  </a:solidFill>
                  <a:ea typeface="思源黑体 CN Bold" panose="020B0800000000000000" pitchFamily="34" charset="-122"/>
                </a:rPr>
                <a:t>例</a:t>
              </a:r>
              <a:endParaRPr lang="en-US" altLang="zh-CN" sz="24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559486" y="1612407"/>
                <a:ext cx="7751782" cy="497765"/>
              </a:xfrm>
              <a:prstGeom prst="rect">
                <a:avLst/>
              </a:prstGeom>
              <a:noFill/>
              <a:ln w="57150">
                <a:noFill/>
              </a:ln>
            </p:spPr>
            <p:txBody>
              <a:bodyPr wrap="square" anchor="ctr" anchorCtr="0">
                <a:spAutoFit/>
              </a:bodyPr>
              <a:lstStyle/>
              <a:p>
                <a:pPr>
                  <a:lnSpc>
                    <a:spcPct val="120000"/>
                  </a:lnSpc>
                </a:pPr>
                <a:r>
                  <a:rPr lang="zh-CN" altLang="en-US" sz="2400" dirty="0">
                    <a:ea typeface="思源黑体 CN Normal" panose="020B0400000000000000" pitchFamily="34" charset="-122"/>
                  </a:rPr>
                  <a:t>掷一枚质地均匀的硬币</a:t>
                </a:r>
                <a:r>
                  <a:rPr lang="en-US" altLang="zh-CN" sz="2400" i="1" dirty="0">
                    <a:ea typeface="思源黑体 CN Normal" panose="020B0400000000000000" pitchFamily="34" charset="-122"/>
                  </a:rPr>
                  <a:t>n</a:t>
                </a:r>
                <a:r>
                  <a:rPr lang="zh-CN" altLang="en-US" sz="2400" dirty="0">
                    <a:ea typeface="思源黑体 CN Normal" panose="020B0400000000000000" pitchFamily="34" charset="-122"/>
                  </a:rPr>
                  <a:t>次，求出现正面次数</a:t>
                </a:r>
                <a14:m>
                  <m:oMath xmlns:m="http://schemas.openxmlformats.org/officeDocument/2006/math">
                    <m:r>
                      <a:rPr lang="zh-CN" altLang="en-US" sz="2400" i="1">
                        <a:latin typeface="Cambria Math" panose="02040503050406030204" pitchFamily="18" charset="0"/>
                      </a:rPr>
                      <m:t>𝜉</m:t>
                    </m:r>
                  </m:oMath>
                </a14:m>
                <a:r>
                  <a:rPr lang="zh-CN" altLang="en-US" sz="2400" dirty="0">
                    <a:ea typeface="思源黑体 CN Normal" panose="020B0400000000000000" pitchFamily="34" charset="-122"/>
                  </a:rPr>
                  <a:t>的方差</a:t>
                </a:r>
                <a:r>
                  <a:rPr lang="en-US" altLang="zh-CN" sz="2400" dirty="0">
                    <a:ea typeface="思源黑体 CN Normal" panose="020B0400000000000000" pitchFamily="34" charset="-122"/>
                  </a:rPr>
                  <a:t>.</a:t>
                </a:r>
              </a:p>
            </p:txBody>
          </p:sp>
        </mc:Choice>
        <mc:Fallback xmlns="">
          <p:sp>
            <p:nvSpPr>
              <p:cNvPr id="7" name="矩形 6"/>
              <p:cNvSpPr>
                <a:spLocks noRot="1" noChangeAspect="1" noMove="1" noResize="1" noEditPoints="1" noAdjustHandles="1" noChangeArrowheads="1" noChangeShapeType="1" noTextEdit="1"/>
              </p:cNvSpPr>
              <p:nvPr/>
            </p:nvSpPr>
            <p:spPr>
              <a:xfrm>
                <a:off x="1559486" y="1612407"/>
                <a:ext cx="7751782" cy="497765"/>
              </a:xfrm>
              <a:prstGeom prst="rect">
                <a:avLst/>
              </a:prstGeom>
              <a:blipFill rotWithShape="1">
                <a:blip r:embed="rId3"/>
                <a:stretch>
                  <a:fillRect l="-7" t="-29" r="3" b="13"/>
                </a:stretch>
              </a:blipFill>
              <a:ln w="57150">
                <a:noFill/>
              </a:ln>
            </p:spPr>
            <p:txBody>
              <a:bodyPr/>
              <a:lstStyle/>
              <a:p>
                <a:r>
                  <a:rPr lang="zh-CN" altLang="en-US">
                    <a:noFill/>
                  </a:rPr>
                  <a:t> </a:t>
                </a:r>
              </a:p>
            </p:txBody>
          </p:sp>
        </mc:Fallback>
      </mc:AlternateContent>
      <p:sp>
        <p:nvSpPr>
          <p:cNvPr id="9" name="矩形 8"/>
          <p:cNvSpPr/>
          <p:nvPr/>
        </p:nvSpPr>
        <p:spPr>
          <a:xfrm>
            <a:off x="1462447" y="2528654"/>
            <a:ext cx="9312122" cy="34092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1480114" y="2550570"/>
                <a:ext cx="9009096" cy="656499"/>
              </a:xfrm>
              <a:prstGeom prst="rect">
                <a:avLst/>
              </a:prstGeom>
            </p:spPr>
            <p:txBody>
              <a:bodyPr wrap="square">
                <a:spAutoFit/>
              </a:bodyPr>
              <a:lstStyle/>
              <a:p>
                <a:pPr>
                  <a:lnSpc>
                    <a:spcPct val="120000"/>
                  </a:lnSpc>
                </a:pPr>
                <a:r>
                  <a:rPr lang="zh-CN" altLang="en-US" sz="2400" dirty="0"/>
                  <a:t>沿用之前的记号，注意到</a:t>
                </a:r>
                <a14:m>
                  <m:oMath xmlns:m="http://schemas.openxmlformats.org/officeDocument/2006/math">
                    <m:r>
                      <a:rPr lang="zh-CN" altLang="en-US" sz="2400" i="1">
                        <a:latin typeface="Cambria Math" panose="02040503050406030204" pitchFamily="18" charset="0"/>
                      </a:rPr>
                      <m:t>𝜉</m:t>
                    </m:r>
                  </m:oMath>
                </a14:m>
                <a:r>
                  <a:rPr lang="en-US" altLang="zh-CN" sz="2400" baseline="30000" dirty="0"/>
                  <a:t>2</a:t>
                </a:r>
                <a:r>
                  <a:rPr lang="en-US" altLang="zh-CN" sz="2400" i="1" baseline="-25000" dirty="0"/>
                  <a:t>i</a:t>
                </a:r>
                <a:r>
                  <a:rPr lang="en-US" altLang="zh-CN" sz="2400" i="1" dirty="0"/>
                  <a:t>=</a:t>
                </a:r>
                <a14:m>
                  <m:oMath xmlns:m="http://schemas.openxmlformats.org/officeDocument/2006/math">
                    <m:r>
                      <a:rPr lang="zh-CN" altLang="en-US" sz="2400" i="1">
                        <a:latin typeface="Cambria Math" panose="02040503050406030204" pitchFamily="18" charset="0"/>
                      </a:rPr>
                      <m:t>𝜉</m:t>
                    </m:r>
                  </m:oMath>
                </a14:m>
                <a:r>
                  <a:rPr lang="en-US" altLang="zh-CN" sz="2400" i="1" baseline="-25000" dirty="0" err="1"/>
                  <a:t>i</a:t>
                </a:r>
                <a:r>
                  <a:rPr lang="en-US" altLang="zh-CN" sz="2400" i="1" baseline="-25000" dirty="0"/>
                  <a:t>  </a:t>
                </a:r>
                <a:r>
                  <a:rPr lang="zh-CN" altLang="en-US" sz="2400" dirty="0"/>
                  <a:t>可得</a:t>
                </a:r>
              </a:p>
            </p:txBody>
          </p:sp>
        </mc:Choice>
        <mc:Fallback xmlns="">
          <p:sp>
            <p:nvSpPr>
              <p:cNvPr id="11" name="矩形 10"/>
              <p:cNvSpPr>
                <a:spLocks noRot="1" noChangeAspect="1" noMove="1" noResize="1" noEditPoints="1" noAdjustHandles="1" noChangeArrowheads="1" noChangeShapeType="1" noTextEdit="1"/>
              </p:cNvSpPr>
              <p:nvPr/>
            </p:nvSpPr>
            <p:spPr>
              <a:xfrm>
                <a:off x="1480114" y="2550570"/>
                <a:ext cx="9009096" cy="656499"/>
              </a:xfrm>
              <a:prstGeom prst="rect">
                <a:avLst/>
              </a:prstGeom>
              <a:blipFill rotWithShape="1">
                <a:blip r:embed="rId4"/>
                <a:stretch>
                  <a:fillRect l="-6" t="-4705" r="3" b="49"/>
                </a:stretch>
              </a:blipFill>
            </p:spPr>
            <p:txBody>
              <a:bodyPr/>
              <a:lstStyle/>
              <a:p>
                <a:r>
                  <a:rPr lang="zh-CN" altLang="en-US">
                    <a:noFill/>
                  </a:rPr>
                  <a:t> </a:t>
                </a:r>
              </a:p>
            </p:txBody>
          </p:sp>
        </mc:Fallback>
      </mc:AlternateContent>
      <p:pic>
        <p:nvPicPr>
          <p:cNvPr id="12" name="图片 11"/>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9165" t="19239" r="6189" b="54551"/>
          <a:stretch>
            <a:fillRect/>
          </a:stretch>
        </p:blipFill>
        <p:spPr>
          <a:xfrm>
            <a:off x="2088562" y="3264771"/>
            <a:ext cx="7394426" cy="968490"/>
          </a:xfrm>
          <a:prstGeom prst="rect">
            <a:avLst/>
          </a:prstGeom>
          <a:ln>
            <a:noFill/>
          </a:ln>
          <a:effectLst/>
        </p:spPr>
      </p:pic>
      <p:sp>
        <p:nvSpPr>
          <p:cNvPr id="14" name="矩形 13"/>
          <p:cNvSpPr/>
          <p:nvPr/>
        </p:nvSpPr>
        <p:spPr>
          <a:xfrm>
            <a:off x="1417431" y="4190346"/>
            <a:ext cx="9009096" cy="583196"/>
          </a:xfrm>
          <a:prstGeom prst="rect">
            <a:avLst/>
          </a:prstGeom>
        </p:spPr>
        <p:txBody>
          <a:bodyPr wrap="square">
            <a:spAutoFit/>
          </a:bodyPr>
          <a:lstStyle/>
          <a:p>
            <a:pPr>
              <a:lnSpc>
                <a:spcPct val="120000"/>
              </a:lnSpc>
            </a:pPr>
            <a:r>
              <a:rPr lang="zh-CN" altLang="en-US" sz="2400" dirty="0"/>
              <a:t>再由上述定理得</a:t>
            </a:r>
          </a:p>
        </p:txBody>
      </p:sp>
      <p:pic>
        <p:nvPicPr>
          <p:cNvPr id="15" name="图片 14"/>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18941" t="69927" r="15700" b="1515"/>
          <a:stretch>
            <a:fillRect/>
          </a:stretch>
        </p:blipFill>
        <p:spPr>
          <a:xfrm>
            <a:off x="3261001" y="4716357"/>
            <a:ext cx="5321956" cy="983620"/>
          </a:xfrm>
          <a:prstGeom prst="rect">
            <a:avLst/>
          </a:prstGeom>
          <a:ln>
            <a:noFill/>
          </a:ln>
          <a:effectLst/>
        </p:spPr>
      </p:pic>
      <p:sp>
        <p:nvSpPr>
          <p:cNvPr id="8" name="灯片编号占位符 7"/>
          <p:cNvSpPr>
            <a:spLocks noGrp="1"/>
          </p:cNvSpPr>
          <p:nvPr>
            <p:ph type="sldNum" sz="quarter" idx="12"/>
          </p:nvPr>
        </p:nvSpPr>
        <p:spPr/>
        <p:txBody>
          <a:bodyPr/>
          <a:lstStyle/>
          <a:p>
            <a:fld id="{5FD308DF-D0D6-41CA-8E01-1A1CE80A10EE}" type="slidenum">
              <a:rPr lang="zh-CN" altLang="en-US" smtClean="0"/>
              <a:t>54</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562886" y="1283103"/>
            <a:ext cx="8984151" cy="1430977"/>
            <a:chOff x="1054444" y="1673493"/>
            <a:chExt cx="8984151" cy="1430977"/>
          </a:xfrm>
        </p:grpSpPr>
        <p:grpSp>
          <p:nvGrpSpPr>
            <p:cNvPr id="2" name="组合 1"/>
            <p:cNvGrpSpPr/>
            <p:nvPr/>
          </p:nvGrpSpPr>
          <p:grpSpPr>
            <a:xfrm>
              <a:off x="1054444" y="1673493"/>
              <a:ext cx="8984151" cy="1430977"/>
              <a:chOff x="1443064" y="1905903"/>
              <a:chExt cx="8984151" cy="1430977"/>
            </a:xfrm>
          </p:grpSpPr>
          <p:sp>
            <p:nvSpPr>
              <p:cNvPr id="3" name="椭圆 2"/>
              <p:cNvSpPr/>
              <p:nvPr/>
            </p:nvSpPr>
            <p:spPr>
              <a:xfrm>
                <a:off x="1443064" y="1986078"/>
                <a:ext cx="1035830" cy="103583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txBody>
              <a:bodyPr/>
              <a:lstStyle/>
              <a:p>
                <a:endParaRPr lang="en-CN"/>
              </a:p>
            </p:txBody>
          </p:sp>
          <mc:AlternateContent xmlns:mc="http://schemas.openxmlformats.org/markup-compatibility/2006" xmlns:a14="http://schemas.microsoft.com/office/drawing/2010/main">
            <mc:Choice Requires="a14">
              <p:sp>
                <p:nvSpPr>
                  <p:cNvPr id="5" name="矩形 4"/>
                  <p:cNvSpPr/>
                  <p:nvPr/>
                </p:nvSpPr>
                <p:spPr>
                  <a:xfrm>
                    <a:off x="1858704" y="2382773"/>
                    <a:ext cx="8568511" cy="954107"/>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对于随机变量</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，称                      为</a:t>
                    </a:r>
                    <a14:m>
                      <m:oMath xmlns:m="http://schemas.openxmlformats.org/officeDocument/2006/math">
                        <m:r>
                          <a:rPr lang="zh-CN" altLang="en-US" sz="2800" i="1">
                            <a:latin typeface="Cambria Math" panose="02040503050406030204" pitchFamily="18" charset="0"/>
                          </a:rPr>
                          <m:t>𝜉</m:t>
                        </m:r>
                      </m:oMath>
                    </a14:m>
                    <a:r>
                      <a:rPr lang="zh-CN" altLang="en-US" sz="2800" dirty="0">
                        <a:solidFill>
                          <a:prstClr val="black"/>
                        </a:solidFill>
                        <a:ea typeface="思源黑体 CN Normal" panose="020B0400000000000000" pitchFamily="34" charset="-122"/>
                      </a:rPr>
                      <a:t>的</a:t>
                    </a:r>
                    <a:r>
                      <a:rPr lang="zh-CN" altLang="en-US" sz="2800" dirty="0">
                        <a:solidFill>
                          <a:srgbClr val="004EA2"/>
                        </a:solidFill>
                        <a:ea typeface="思源黑体 CN Normal" panose="020B0400000000000000" pitchFamily="34" charset="-122"/>
                      </a:rPr>
                      <a:t>标准化</a:t>
                    </a:r>
                    <a:r>
                      <a:rPr lang="zh-CN" altLang="en-US" sz="2800" dirty="0">
                        <a:solidFill>
                          <a:prstClr val="black"/>
                        </a:solidFill>
                        <a:ea typeface="思源黑体 CN Normal" panose="020B0400000000000000" pitchFamily="34" charset="-122"/>
                      </a:rPr>
                      <a:t>，</a:t>
                    </a:r>
                    <a:r>
                      <a:rPr lang="zh-CN" altLang="en-US" sz="2800" dirty="0"/>
                      <a:t>或</a:t>
                    </a:r>
                    <a14:m>
                      <m:oMath xmlns:m="http://schemas.openxmlformats.org/officeDocument/2006/math">
                        <m:r>
                          <a:rPr lang="zh-CN" altLang="en-US" sz="2800" i="1">
                            <a:latin typeface="Cambria Math" panose="02040503050406030204" pitchFamily="18" charset="0"/>
                          </a:rPr>
                          <m:t>𝜉</m:t>
                        </m:r>
                      </m:oMath>
                    </a14:m>
                    <a:r>
                      <a:rPr lang="zh-CN" altLang="en-US" sz="2800" dirty="0"/>
                      <a:t>的</a:t>
                    </a:r>
                    <a:r>
                      <a:rPr lang="zh-CN" altLang="en-US" sz="2800" dirty="0">
                        <a:solidFill>
                          <a:srgbClr val="004EA2"/>
                        </a:solidFill>
                      </a:rPr>
                      <a:t>标准得分</a:t>
                    </a:r>
                    <a:r>
                      <a:rPr lang="en-US" altLang="zh-CN" sz="2800" dirty="0">
                        <a:solidFill>
                          <a:srgbClr val="004EA2"/>
                        </a:solidFill>
                      </a:rPr>
                      <a:t>.</a:t>
                    </a:r>
                    <a:endParaRPr lang="zh-CN" altLang="en-US" sz="2800" dirty="0">
                      <a:solidFill>
                        <a:srgbClr val="004EA2"/>
                      </a:solidFill>
                      <a:ea typeface="思源黑体 CN Normal" panose="020B0400000000000000"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858704" y="2382773"/>
                    <a:ext cx="8568511" cy="954107"/>
                  </a:xfrm>
                  <a:prstGeom prst="rect">
                    <a:avLst/>
                  </a:prstGeom>
                  <a:blipFill rotWithShape="1">
                    <a:blip r:embed="rId3"/>
                  </a:blipFill>
                  <a:ln w="57150">
                    <a:noFill/>
                  </a:ln>
                </p:spPr>
                <p:txBody>
                  <a:bodyPr/>
                  <a:lstStyle/>
                  <a:p>
                    <a:r>
                      <a:rPr lang="zh-CN" altLang="en-US">
                        <a:noFill/>
                      </a:rPr>
                      <a:t> </a:t>
                    </a:r>
                  </a:p>
                </p:txBody>
              </p:sp>
            </mc:Fallback>
          </mc:AlternateContent>
          <p:cxnSp>
            <p:nvCxnSpPr>
              <p:cNvPr id="6" name="直接连接符 5"/>
              <p:cNvCxnSpPr/>
              <p:nvPr/>
            </p:nvCxnSpPr>
            <p:spPr>
              <a:xfrm>
                <a:off x="1913918" y="2203789"/>
                <a:ext cx="8203080" cy="3077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l="47485" r="26938" b="31352"/>
            <a:stretch>
              <a:fillRect/>
            </a:stretch>
          </p:blipFill>
          <p:spPr>
            <a:xfrm>
              <a:off x="4723381" y="2040673"/>
              <a:ext cx="1728353" cy="846297"/>
            </a:xfrm>
            <a:prstGeom prst="rect">
              <a:avLst/>
            </a:prstGeom>
            <a:ln>
              <a:noFill/>
            </a:ln>
            <a:effectLst/>
          </p:spPr>
        </p:pic>
      </p:grpSp>
      <mc:AlternateContent xmlns:mc="http://schemas.openxmlformats.org/markup-compatibility/2006" xmlns:a14="http://schemas.microsoft.com/office/drawing/2010/main">
        <mc:Choice Requires="a14">
          <p:sp>
            <p:nvSpPr>
              <p:cNvPr id="10" name="矩形 9"/>
              <p:cNvSpPr/>
              <p:nvPr/>
            </p:nvSpPr>
            <p:spPr>
              <a:xfrm>
                <a:off x="1796025" y="3252758"/>
                <a:ext cx="8599948" cy="1954959"/>
              </a:xfrm>
              <a:prstGeom prst="rect">
                <a:avLst/>
              </a:prstGeom>
              <a:noFill/>
              <a:ln w="57150">
                <a:noFill/>
              </a:ln>
            </p:spPr>
            <p:txBody>
              <a:bodyPr wrap="square" anchor="ctr" anchorCtr="0">
                <a:spAutoFit/>
              </a:bodyPr>
              <a:lstStyle/>
              <a:p>
                <a:pPr>
                  <a:lnSpc>
                    <a:spcPct val="150000"/>
                  </a:lnSpc>
                </a:pPr>
                <a:r>
                  <a:rPr lang="zh-CN" altLang="en-US" sz="2800" dirty="0">
                    <a:ea typeface="思源黑体 CN Normal" panose="020B0400000000000000" pitchFamily="34" charset="-122"/>
                  </a:rPr>
                  <a:t>        随机变量</a:t>
                </a:r>
                <a14:m>
                  <m:oMath xmlns:m="http://schemas.openxmlformats.org/officeDocument/2006/math">
                    <m:r>
                      <a:rPr lang="zh-CN" altLang="en-US" sz="2800" i="1">
                        <a:latin typeface="Cambria Math" panose="02040503050406030204" pitchFamily="18" charset="0"/>
                      </a:rPr>
                      <m:t>𝜉</m:t>
                    </m:r>
                  </m:oMath>
                </a14:m>
                <a:r>
                  <a:rPr lang="zh-CN" altLang="en-US" sz="2800" dirty="0">
                    <a:ea typeface="思源黑体 CN Normal" panose="020B0400000000000000" pitchFamily="34" charset="-122"/>
                  </a:rPr>
                  <a:t>的标准得分的期望为</a:t>
                </a:r>
                <a:r>
                  <a:rPr lang="en-US" altLang="zh-CN" sz="2800" dirty="0">
                    <a:ea typeface="思源黑体 CN Normal" panose="020B0400000000000000" pitchFamily="34" charset="-122"/>
                  </a:rPr>
                  <a:t>0</a:t>
                </a:r>
                <a:r>
                  <a:rPr lang="zh-CN" altLang="en-US" sz="2800" dirty="0">
                    <a:ea typeface="思源黑体 CN Normal" panose="020B0400000000000000" pitchFamily="34" charset="-122"/>
                  </a:rPr>
                  <a:t>，方差为</a:t>
                </a:r>
                <a:r>
                  <a:rPr lang="en-US" altLang="zh-CN" sz="2800" dirty="0">
                    <a:ea typeface="思源黑体 CN Normal" panose="020B0400000000000000" pitchFamily="34" charset="-122"/>
                  </a:rPr>
                  <a:t>1</a:t>
                </a:r>
                <a:r>
                  <a:rPr lang="zh-CN" altLang="en-US" sz="2800" dirty="0">
                    <a:ea typeface="思源黑体 CN Normal" panose="020B0400000000000000" pitchFamily="34" charset="-122"/>
                  </a:rPr>
                  <a:t>，即标准化消除了</a:t>
                </a:r>
                <a14:m>
                  <m:oMath xmlns:m="http://schemas.openxmlformats.org/officeDocument/2006/math">
                    <m:r>
                      <a:rPr lang="zh-CN" altLang="en-US" sz="2800" i="1">
                        <a:latin typeface="Cambria Math" panose="02040503050406030204" pitchFamily="18" charset="0"/>
                      </a:rPr>
                      <m:t>𝜉</m:t>
                    </m:r>
                  </m:oMath>
                </a14:m>
                <a:r>
                  <a:rPr lang="zh-CN" altLang="en-US" sz="2800" dirty="0">
                    <a:ea typeface="思源黑体 CN Normal" panose="020B0400000000000000" pitchFamily="34" charset="-122"/>
                  </a:rPr>
                  <a:t>数学期望和方差的特征，它是一个无量纲的量．</a:t>
                </a:r>
              </a:p>
            </p:txBody>
          </p:sp>
        </mc:Choice>
        <mc:Fallback xmlns="">
          <p:sp>
            <p:nvSpPr>
              <p:cNvPr id="10" name="矩形 9"/>
              <p:cNvSpPr>
                <a:spLocks noRot="1" noChangeAspect="1" noMove="1" noResize="1" noEditPoints="1" noAdjustHandles="1" noChangeArrowheads="1" noChangeShapeType="1" noTextEdit="1"/>
              </p:cNvSpPr>
              <p:nvPr/>
            </p:nvSpPr>
            <p:spPr>
              <a:xfrm>
                <a:off x="1796025" y="3252758"/>
                <a:ext cx="8599948" cy="1954959"/>
              </a:xfrm>
              <a:prstGeom prst="rect">
                <a:avLst/>
              </a:prstGeom>
              <a:blipFill rotWithShape="1">
                <a:blip r:embed="rId6"/>
                <a:stretch>
                  <a:fillRect l="-3" t="-15" r="5" b="4"/>
                </a:stretch>
              </a:blipFill>
              <a:ln w="57150">
                <a:noFill/>
              </a:ln>
            </p:spPr>
            <p:txBody>
              <a:bodyPr/>
              <a:lstStyle/>
              <a:p>
                <a:r>
                  <a:rPr lang="zh-CN" altLang="en-US">
                    <a:noFill/>
                  </a:rPr>
                  <a:t> </a:t>
                </a:r>
              </a:p>
            </p:txBody>
          </p:sp>
        </mc:Fallback>
      </mc:AlternateContent>
      <p:cxnSp>
        <p:nvCxnSpPr>
          <p:cNvPr id="11" name="直接连接符 10"/>
          <p:cNvCxnSpPr/>
          <p:nvPr/>
        </p:nvCxnSpPr>
        <p:spPr>
          <a:xfrm>
            <a:off x="1851710" y="3049492"/>
            <a:ext cx="854426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301163" y="1088547"/>
            <a:ext cx="4534535" cy="523220"/>
          </a:xfrm>
          <a:prstGeom prst="rect">
            <a:avLst/>
          </a:prstGeom>
          <a:noFill/>
          <a:ln w="57150">
            <a:noFill/>
          </a:ln>
        </p:spPr>
        <p:txBody>
          <a:bodyPr wrap="square" anchor="ctr" anchorCtr="0">
            <a:spAutoFit/>
          </a:bodyPr>
          <a:lstStyle/>
          <a:p>
            <a:r>
              <a:rPr lang="zh-CN" altLang="en-US" sz="2800" b="1" dirty="0">
                <a:solidFill>
                  <a:srgbClr val="004EA2"/>
                </a:solidFill>
                <a:ea typeface="思源黑体 CN Normal" panose="020B0400000000000000" pitchFamily="34" charset="-122"/>
              </a:rPr>
              <a:t>定义</a:t>
            </a:r>
            <a:endParaRPr lang="en-US" altLang="zh-CN" sz="2800" b="1" dirty="0">
              <a:solidFill>
                <a:srgbClr val="004EA2"/>
              </a:solidFill>
              <a:ea typeface="思源黑体 CN Normal" panose="020B0400000000000000" pitchFamily="34" charset="-122"/>
            </a:endParaRPr>
          </a:p>
        </p:txBody>
      </p:sp>
      <p:sp>
        <p:nvSpPr>
          <p:cNvPr id="9" name="灯片编号占位符 8"/>
          <p:cNvSpPr>
            <a:spLocks noGrp="1"/>
          </p:cNvSpPr>
          <p:nvPr>
            <p:ph type="sldNum" sz="quarter" idx="12"/>
          </p:nvPr>
        </p:nvSpPr>
        <p:spPr/>
        <p:txBody>
          <a:bodyPr/>
          <a:lstStyle/>
          <a:p>
            <a:fld id="{5FD308DF-D0D6-41CA-8E01-1A1CE80A10EE}" type="slidenum">
              <a:rPr lang="zh-CN" altLang="en-US" smtClean="0"/>
              <a:t>55</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26865" y="1567731"/>
            <a:ext cx="9367024" cy="1688860"/>
          </a:xfrm>
          <a:prstGeom prst="rect">
            <a:avLst/>
          </a:prstGeom>
        </p:spPr>
        <p:txBody>
          <a:bodyPr wrap="square">
            <a:spAutoFit/>
          </a:bodyPr>
          <a:lstStyle/>
          <a:p>
            <a:pPr>
              <a:lnSpc>
                <a:spcPct val="150000"/>
              </a:lnSpc>
            </a:pPr>
            <a:r>
              <a:rPr lang="zh-CN" altLang="en-US" sz="2400" dirty="0"/>
              <a:t>有甲乙两名学生分别参加了</a:t>
            </a:r>
            <a:r>
              <a:rPr lang="en-US" altLang="zh-CN" sz="2400" dirty="0"/>
              <a:t>A</a:t>
            </a:r>
            <a:r>
              <a:rPr lang="zh-CN" altLang="en-US" sz="2400" dirty="0"/>
              <a:t>省和</a:t>
            </a:r>
            <a:r>
              <a:rPr lang="en-US" altLang="zh-CN" sz="2400" dirty="0"/>
              <a:t>B</a:t>
            </a:r>
            <a:r>
              <a:rPr lang="zh-CN" altLang="en-US" sz="2400" dirty="0"/>
              <a:t>省的高考，如何判断哪一名学生的成绩更好？你有什么办法吗？</a:t>
            </a:r>
            <a:endParaRPr lang="en-US" altLang="zh-CN" sz="2400" dirty="0"/>
          </a:p>
          <a:p>
            <a:pPr>
              <a:lnSpc>
                <a:spcPct val="150000"/>
              </a:lnSpc>
            </a:pPr>
            <a:r>
              <a:rPr lang="zh-CN" altLang="en-US" sz="2400" dirty="0"/>
              <a:t>再比如参加同一个省两次英语考试，成绩如何比较？</a:t>
            </a:r>
          </a:p>
        </p:txBody>
      </p:sp>
      <p:grpSp>
        <p:nvGrpSpPr>
          <p:cNvPr id="9" name="组合 8"/>
          <p:cNvGrpSpPr/>
          <p:nvPr/>
        </p:nvGrpSpPr>
        <p:grpSpPr>
          <a:xfrm>
            <a:off x="1442609" y="1129295"/>
            <a:ext cx="3719636" cy="531946"/>
            <a:chOff x="1053632" y="1397127"/>
            <a:chExt cx="3719636" cy="531946"/>
          </a:xfrm>
        </p:grpSpPr>
        <p:sp>
          <p:nvSpPr>
            <p:cNvPr id="10" name="矩形 9"/>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问题</a:t>
              </a:r>
              <a:endParaRPr lang="en-US" altLang="zh-CN" sz="2800" dirty="0">
                <a:solidFill>
                  <a:srgbClr val="004EA2"/>
                </a:solidFill>
                <a:ea typeface="思源黑体 CN Bold" panose="020B0800000000000000" pitchFamily="34" charset="-122"/>
              </a:endParaRPr>
            </a:p>
          </p:txBody>
        </p:sp>
        <p:grpSp>
          <p:nvGrpSpPr>
            <p:cNvPr id="11" name="组合 10"/>
            <p:cNvGrpSpPr/>
            <p:nvPr/>
          </p:nvGrpSpPr>
          <p:grpSpPr>
            <a:xfrm>
              <a:off x="1053632" y="1397127"/>
              <a:ext cx="428587" cy="424183"/>
              <a:chOff x="1053632" y="1397127"/>
              <a:chExt cx="428587" cy="424183"/>
            </a:xfrm>
          </p:grpSpPr>
          <p:sp>
            <p:nvSpPr>
              <p:cNvPr id="12" name="矩形 11"/>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109134" y="1448225"/>
                <a:ext cx="373085" cy="373085"/>
                <a:chOff x="1109134" y="1448225"/>
                <a:chExt cx="373085" cy="373085"/>
              </a:xfrm>
            </p:grpSpPr>
            <p:sp>
              <p:nvSpPr>
                <p:cNvPr id="14" name="矩形 13"/>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txBody>
                <a:bodyPr/>
                <a:lstStyle/>
                <a:p>
                  <a:endParaRPr lang="en-CN"/>
                </a:p>
              </p:txBody>
            </p:sp>
          </p:grpSp>
        </p:grpSp>
      </p:grpSp>
      <p:grpSp>
        <p:nvGrpSpPr>
          <p:cNvPr id="16" name="组合 15"/>
          <p:cNvGrpSpPr/>
          <p:nvPr/>
        </p:nvGrpSpPr>
        <p:grpSpPr>
          <a:xfrm>
            <a:off x="1326865" y="3791415"/>
            <a:ext cx="9233340" cy="2330605"/>
            <a:chOff x="798773" y="1684445"/>
            <a:chExt cx="6457645" cy="909851"/>
          </a:xfrm>
        </p:grpSpPr>
        <p:grpSp>
          <p:nvGrpSpPr>
            <p:cNvPr id="17" name="组合 16"/>
            <p:cNvGrpSpPr/>
            <p:nvPr/>
          </p:nvGrpSpPr>
          <p:grpSpPr>
            <a:xfrm>
              <a:off x="798773" y="1684445"/>
              <a:ext cx="6457645" cy="909851"/>
              <a:chOff x="798773" y="1684445"/>
              <a:chExt cx="6457645" cy="909851"/>
            </a:xfrm>
          </p:grpSpPr>
          <p:sp>
            <p:nvSpPr>
              <p:cNvPr id="19" name="矩形 18"/>
              <p:cNvSpPr/>
              <p:nvPr/>
            </p:nvSpPr>
            <p:spPr>
              <a:xfrm>
                <a:off x="873627" y="1684445"/>
                <a:ext cx="6382791"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a:off x="798773" y="1684445"/>
                <a:ext cx="124067" cy="90985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 name="矩形 17"/>
            <p:cNvSpPr/>
            <p:nvPr/>
          </p:nvSpPr>
          <p:spPr>
            <a:xfrm>
              <a:off x="993828" y="1793529"/>
              <a:ext cx="6191602" cy="612784"/>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用标准得分可以解决一部分问题，比如比较在本省学生中的相对位置</a:t>
              </a:r>
              <a:r>
                <a:rPr lang="en-US" altLang="zh-CN" sz="2400" dirty="0">
                  <a:latin typeface="思源黑体 CN Normal" panose="020B0400000000000000" pitchFamily="34" charset="-122"/>
                  <a:ea typeface="思源黑体 CN Normal" panose="020B0400000000000000" pitchFamily="34" charset="-122"/>
                </a:rPr>
                <a:t>.</a:t>
              </a:r>
            </a:p>
            <a:p>
              <a:endParaRPr lang="en-US" altLang="zh-CN" sz="2400" dirty="0">
                <a:latin typeface="思源黑体 CN Normal" panose="020B0400000000000000" pitchFamily="34" charset="-122"/>
                <a:ea typeface="思源黑体 CN Normal" panose="020B0400000000000000" pitchFamily="34" charset="-122"/>
              </a:endParaRPr>
            </a:p>
            <a:p>
              <a:r>
                <a:rPr lang="zh-CN" altLang="en-US" sz="2400" dirty="0">
                  <a:latin typeface="思源黑体 CN Normal" panose="020B0400000000000000" pitchFamily="34" charset="-122"/>
                  <a:ea typeface="思源黑体 CN Normal" panose="020B0400000000000000" pitchFamily="34" charset="-122"/>
                </a:rPr>
                <a:t>利用等值理论，但目前还没有完全解决</a:t>
              </a:r>
              <a:r>
                <a:rPr lang="en-US" altLang="zh-CN" sz="2400" dirty="0">
                  <a:latin typeface="思源黑体 CN Normal" panose="020B0400000000000000" pitchFamily="34" charset="-122"/>
                  <a:ea typeface="思源黑体 CN Normal" panose="020B0400000000000000" pitchFamily="34" charset="-122"/>
                </a:rPr>
                <a:t>.</a:t>
              </a:r>
              <a:endParaRPr lang="zh-CN" altLang="en-US" sz="2400" dirty="0">
                <a:latin typeface="思源黑体 CN Normal" panose="020B0400000000000000" pitchFamily="34" charset="-122"/>
                <a:ea typeface="思源黑体 CN Normal" panose="020B0400000000000000" pitchFamily="34" charset="-122"/>
              </a:endParaRPr>
            </a:p>
          </p:txBody>
        </p:sp>
      </p:grpSp>
      <p:sp>
        <p:nvSpPr>
          <p:cNvPr id="2" name="灯片编号占位符 1"/>
          <p:cNvSpPr>
            <a:spLocks noGrp="1"/>
          </p:cNvSpPr>
          <p:nvPr>
            <p:ph type="sldNum" sz="quarter" idx="12"/>
          </p:nvPr>
        </p:nvSpPr>
        <p:spPr/>
        <p:txBody>
          <a:bodyPr/>
          <a:lstStyle/>
          <a:p>
            <a:fld id="{5FD308DF-D0D6-41CA-8E01-1A1CE80A10EE}" type="slidenum">
              <a:rPr lang="zh-CN" altLang="en-US" smtClean="0"/>
              <a:t>56</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379034" y="1269812"/>
                <a:ext cx="9433932" cy="1569660"/>
              </a:xfrm>
              <a:prstGeom prst="rect">
                <a:avLst/>
              </a:prstGeom>
            </p:spPr>
            <p:txBody>
              <a:bodyPr wrap="square">
                <a:spAutoFit/>
              </a:bodyPr>
              <a:lstStyle/>
              <a:p>
                <a:r>
                  <a:rPr lang="zh-CN" altLang="en-US" sz="2400" dirty="0"/>
                  <a:t>        在实际应用中，人们经常需要计算随机变量的函数</a:t>
                </a:r>
                <a:r>
                  <a:rPr lang="en-US" altLang="zh-CN" sz="2400" i="1" dirty="0"/>
                  <a:t>f</a:t>
                </a:r>
                <a14:m>
                  <m:oMath xmlns:m="http://schemas.openxmlformats.org/officeDocument/2006/math">
                    <m:r>
                      <a:rPr lang="zh-CN" altLang="en-US" sz="2400" i="1" dirty="0">
                        <a:latin typeface="Cambria Math" panose="02040503050406030204" pitchFamily="18" charset="0"/>
                      </a:rPr>
                      <m:t>（</m:t>
                    </m:r>
                    <m:r>
                      <a:rPr lang="zh-CN" altLang="en-US" sz="2400" i="1">
                        <a:latin typeface="Cambria Math" panose="02040503050406030204" pitchFamily="18" charset="0"/>
                      </a:rPr>
                      <m:t>𝜉</m:t>
                    </m:r>
                    <m:r>
                      <a:rPr lang="zh-CN" altLang="en-US" sz="2400" i="1" smtClean="0">
                        <a:latin typeface="Cambria Math" panose="02040503050406030204" pitchFamily="18" charset="0"/>
                      </a:rPr>
                      <m:t>）</m:t>
                    </m:r>
                  </m:oMath>
                </a14:m>
                <a:r>
                  <a:rPr lang="zh-CN" altLang="en-US" sz="2400" dirty="0"/>
                  <a:t>的数学期望，这里 </a:t>
                </a:r>
                <a:r>
                  <a:rPr lang="en-US" altLang="zh-CN" sz="2400" i="1" dirty="0"/>
                  <a:t>f  </a:t>
                </a:r>
                <a:r>
                  <a:rPr lang="zh-CN" altLang="en-US" sz="2400" dirty="0"/>
                  <a:t>是一个函数．如</a:t>
                </a:r>
                <a14:m>
                  <m:oMath xmlns:m="http://schemas.openxmlformats.org/officeDocument/2006/math">
                    <m:r>
                      <a:rPr lang="zh-CN" altLang="en-US" sz="2400" i="1">
                        <a:latin typeface="Cambria Math" panose="02040503050406030204" pitchFamily="18" charset="0"/>
                      </a:rPr>
                      <m:t>𝜉</m:t>
                    </m:r>
                  </m:oMath>
                </a14:m>
                <a:r>
                  <a:rPr lang="en-US" altLang="zh-CN" sz="2400" baseline="30000" dirty="0"/>
                  <a:t>2</a:t>
                </a:r>
                <a:r>
                  <a:rPr lang="zh-CN" altLang="en-US" sz="2400" dirty="0"/>
                  <a:t>就是随机变量的函数，它是平方函数在</a:t>
                </a:r>
                <a14:m>
                  <m:oMath xmlns:m="http://schemas.openxmlformats.org/officeDocument/2006/math">
                    <m:r>
                      <a:rPr lang="zh-CN" altLang="en-US" sz="2400" i="1">
                        <a:latin typeface="Cambria Math" panose="02040503050406030204" pitchFamily="18" charset="0"/>
                      </a:rPr>
                      <m:t>𝜉</m:t>
                    </m:r>
                  </m:oMath>
                </a14:m>
                <a:r>
                  <a:rPr lang="zh-CN" altLang="en-US" sz="2400" dirty="0"/>
                  <a:t>处的值．一般 </a:t>
                </a:r>
                <a:r>
                  <a:rPr lang="en-US" altLang="zh-CN" sz="2400" i="1" dirty="0"/>
                  <a:t>f</a:t>
                </a:r>
                <a14:m>
                  <m:oMath xmlns:m="http://schemas.openxmlformats.org/officeDocument/2006/math">
                    <m:r>
                      <a:rPr lang="zh-CN" altLang="en-US" sz="2400" i="1" dirty="0">
                        <a:latin typeface="Cambria Math" panose="02040503050406030204" pitchFamily="18" charset="0"/>
                      </a:rPr>
                      <m:t>（</m:t>
                    </m:r>
                    <m:r>
                      <a:rPr lang="zh-CN" altLang="en-US" sz="2400" i="1">
                        <a:latin typeface="Cambria Math" panose="02040503050406030204" pitchFamily="18" charset="0"/>
                      </a:rPr>
                      <m:t>𝜉</m:t>
                    </m:r>
                    <m:r>
                      <a:rPr lang="zh-CN" altLang="en-US" sz="2400" i="1">
                        <a:latin typeface="Cambria Math" panose="02040503050406030204" pitchFamily="18" charset="0"/>
                      </a:rPr>
                      <m:t>）</m:t>
                    </m:r>
                  </m:oMath>
                </a14:m>
                <a:r>
                  <a:rPr lang="zh-CN" altLang="en-US" sz="2400" dirty="0"/>
                  <a:t>也是随机变量</a:t>
                </a:r>
                <a:r>
                  <a:rPr lang="en-US" altLang="zh-CN" sz="2400" dirty="0"/>
                  <a:t>. </a:t>
                </a:r>
                <a:r>
                  <a:rPr lang="zh-CN" altLang="en-US" sz="2400" dirty="0"/>
                  <a:t>可以借助于</a:t>
                </a:r>
                <a14:m>
                  <m:oMath xmlns:m="http://schemas.openxmlformats.org/officeDocument/2006/math">
                    <m:r>
                      <a:rPr lang="zh-CN" altLang="en-US" sz="2400" i="1">
                        <a:latin typeface="Cambria Math" panose="02040503050406030204" pitchFamily="18" charset="0"/>
                      </a:rPr>
                      <m:t>𝜉</m:t>
                    </m:r>
                  </m:oMath>
                </a14:m>
                <a:r>
                  <a:rPr lang="zh-CN" altLang="en-US" sz="2400" dirty="0"/>
                  <a:t>的密度计算</a:t>
                </a:r>
                <a:r>
                  <a:rPr lang="en-US" altLang="zh-CN" sz="2400" i="1" dirty="0"/>
                  <a:t>f</a:t>
                </a:r>
                <a14:m>
                  <m:oMath xmlns:m="http://schemas.openxmlformats.org/officeDocument/2006/math">
                    <m:r>
                      <a:rPr lang="zh-CN" altLang="en-US" sz="2400" i="1" dirty="0">
                        <a:latin typeface="Cambria Math" panose="02040503050406030204" pitchFamily="18" charset="0"/>
                      </a:rPr>
                      <m:t>（</m:t>
                    </m:r>
                    <m:r>
                      <a:rPr lang="zh-CN" altLang="en-US" sz="2400" i="1">
                        <a:latin typeface="Cambria Math" panose="02040503050406030204" pitchFamily="18" charset="0"/>
                      </a:rPr>
                      <m:t>𝜉</m:t>
                    </m:r>
                    <m:r>
                      <a:rPr lang="zh-CN" altLang="en-US" sz="2400" i="1">
                        <a:latin typeface="Cambria Math" panose="02040503050406030204" pitchFamily="18" charset="0"/>
                      </a:rPr>
                      <m:t>）</m:t>
                    </m:r>
                  </m:oMath>
                </a14:m>
                <a:r>
                  <a:rPr lang="zh-CN" altLang="en-US" sz="2400" dirty="0"/>
                  <a:t>的数学期望，具体公式如下：</a:t>
                </a:r>
              </a:p>
            </p:txBody>
          </p:sp>
        </mc:Choice>
        <mc:Fallback xmlns="">
          <p:sp>
            <p:nvSpPr>
              <p:cNvPr id="2" name="矩形 1"/>
              <p:cNvSpPr>
                <a:spLocks noRot="1" noChangeAspect="1" noMove="1" noResize="1" noEditPoints="1" noAdjustHandles="1" noChangeArrowheads="1" noChangeShapeType="1" noTextEdit="1"/>
              </p:cNvSpPr>
              <p:nvPr/>
            </p:nvSpPr>
            <p:spPr>
              <a:xfrm>
                <a:off x="1379034" y="1269812"/>
                <a:ext cx="9433932" cy="1569660"/>
              </a:xfrm>
              <a:prstGeom prst="rect">
                <a:avLst/>
              </a:prstGeom>
              <a:blipFill rotWithShape="1">
                <a:blip r:embed="rId3"/>
                <a:stretch>
                  <a:fillRect l="-5" t="-28" r="2" b="25"/>
                </a:stretch>
              </a:blipFill>
            </p:spPr>
            <p:txBody>
              <a:bodyPr/>
              <a:lstStyle/>
              <a:p>
                <a:r>
                  <a:rPr lang="zh-CN" altLang="en-US">
                    <a:noFill/>
                  </a:rPr>
                  <a:t> </a:t>
                </a:r>
              </a:p>
            </p:txBody>
          </p:sp>
        </mc:Fallback>
      </mc:AlternateContent>
      <p:grpSp>
        <p:nvGrpSpPr>
          <p:cNvPr id="10" name="组合 9"/>
          <p:cNvGrpSpPr/>
          <p:nvPr/>
        </p:nvGrpSpPr>
        <p:grpSpPr>
          <a:xfrm>
            <a:off x="1379034" y="2907222"/>
            <a:ext cx="9303834" cy="1569660"/>
            <a:chOff x="1238760" y="2703147"/>
            <a:chExt cx="6411634" cy="1288833"/>
          </a:xfrm>
        </p:grpSpPr>
        <p:grpSp>
          <p:nvGrpSpPr>
            <p:cNvPr id="3" name="组合 2"/>
            <p:cNvGrpSpPr/>
            <p:nvPr/>
          </p:nvGrpSpPr>
          <p:grpSpPr>
            <a:xfrm>
              <a:off x="1238760" y="2703147"/>
              <a:ext cx="6411634" cy="1288833"/>
              <a:chOff x="1185420" y="2481960"/>
              <a:chExt cx="6411634" cy="1288833"/>
            </a:xfrm>
          </p:grpSpPr>
          <p:sp>
            <p:nvSpPr>
              <p:cNvPr id="4" name="矩形 3"/>
              <p:cNvSpPr/>
              <p:nvPr/>
            </p:nvSpPr>
            <p:spPr>
              <a:xfrm>
                <a:off x="1185420" y="2481960"/>
                <a:ext cx="6411634" cy="12888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p:cNvSpPr/>
                  <p:nvPr/>
                </p:nvSpPr>
                <p:spPr>
                  <a:xfrm>
                    <a:off x="1412762" y="2542875"/>
                    <a:ext cx="2801098" cy="497957"/>
                  </a:xfrm>
                  <a:prstGeom prst="rect">
                    <a:avLst/>
                  </a:prstGeom>
                </p:spPr>
                <p:txBody>
                  <a:bodyPr wrap="square">
                    <a:spAutoFit/>
                  </a:bodyPr>
                  <a:lstStyle/>
                  <a:p>
                    <a:pPr>
                      <a:lnSpc>
                        <a:spcPct val="120000"/>
                      </a:lnSpc>
                    </a:pPr>
                    <a:r>
                      <a:rPr lang="zh-CN" altLang="en-US" sz="2400" dirty="0"/>
                      <a:t>当</a:t>
                    </a:r>
                    <a14:m>
                      <m:oMath xmlns:m="http://schemas.openxmlformats.org/officeDocument/2006/math">
                        <m:r>
                          <a:rPr lang="zh-CN" altLang="en-US" sz="2400" i="1">
                            <a:latin typeface="Cambria Math" panose="02040503050406030204" pitchFamily="18" charset="0"/>
                          </a:rPr>
                          <m:t>𝜉</m:t>
                        </m:r>
                      </m:oMath>
                    </a14:m>
                    <a:r>
                      <a:rPr lang="zh-CN" altLang="en-US" sz="2400" dirty="0"/>
                      <a:t>有密度矩阵时，</a:t>
                    </a:r>
                  </a:p>
                </p:txBody>
              </p:sp>
            </mc:Choice>
            <mc:Fallback xmlns="">
              <p:sp>
                <p:nvSpPr>
                  <p:cNvPr id="5" name="矩形 4"/>
                  <p:cNvSpPr>
                    <a:spLocks noRot="1" noChangeAspect="1" noMove="1" noResize="1" noEditPoints="1" noAdjustHandles="1" noChangeArrowheads="1" noChangeShapeType="1" noTextEdit="1"/>
                  </p:cNvSpPr>
                  <p:nvPr/>
                </p:nvSpPr>
                <p:spPr>
                  <a:xfrm>
                    <a:off x="1412762" y="2542875"/>
                    <a:ext cx="2801098" cy="497957"/>
                  </a:xfrm>
                  <a:prstGeom prst="rect">
                    <a:avLst/>
                  </a:prstGeom>
                  <a:blipFill rotWithShape="1">
                    <a:blip r:embed="rId4"/>
                  </a:blipFill>
                </p:spPr>
                <p:txBody>
                  <a:bodyPr/>
                  <a:lstStyle/>
                  <a:p>
                    <a:r>
                      <a:rPr lang="zh-CN" altLang="en-US">
                        <a:noFill/>
                      </a:rPr>
                      <a:t> </a:t>
                    </a:r>
                  </a:p>
                </p:txBody>
              </p:sp>
            </mc:Fallback>
          </mc:AlternateContent>
        </p:grpSp>
        <p:pic>
          <p:nvPicPr>
            <p:cNvPr id="9" name="图片 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rcRect l="28770" t="39606" r="29317"/>
            <a:stretch>
              <a:fillRect/>
            </a:stretch>
          </p:blipFill>
          <p:spPr>
            <a:xfrm>
              <a:off x="3073856" y="3062181"/>
              <a:ext cx="2979092" cy="864737"/>
            </a:xfrm>
            <a:prstGeom prst="rect">
              <a:avLst/>
            </a:prstGeom>
            <a:ln>
              <a:noFill/>
            </a:ln>
            <a:effectLst/>
          </p:spPr>
        </p:pic>
      </p:grpSp>
      <p:grpSp>
        <p:nvGrpSpPr>
          <p:cNvPr id="14" name="组合 13"/>
          <p:cNvGrpSpPr/>
          <p:nvPr/>
        </p:nvGrpSpPr>
        <p:grpSpPr>
          <a:xfrm>
            <a:off x="1379034" y="4760722"/>
            <a:ext cx="9303834" cy="1516390"/>
            <a:chOff x="1242656" y="4044860"/>
            <a:chExt cx="6411633" cy="1113880"/>
          </a:xfrm>
        </p:grpSpPr>
        <p:sp>
          <p:nvSpPr>
            <p:cNvPr id="11" name="矩形 10"/>
            <p:cNvSpPr/>
            <p:nvPr/>
          </p:nvSpPr>
          <p:spPr>
            <a:xfrm>
              <a:off x="1242656" y="4044860"/>
              <a:ext cx="6411633" cy="11138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2" name="矩形 11"/>
                <p:cNvSpPr/>
                <p:nvPr/>
              </p:nvSpPr>
              <p:spPr>
                <a:xfrm>
                  <a:off x="1466102" y="4112611"/>
                  <a:ext cx="2801098" cy="497765"/>
                </a:xfrm>
                <a:prstGeom prst="rect">
                  <a:avLst/>
                </a:prstGeom>
              </p:spPr>
              <p:txBody>
                <a:bodyPr wrap="square">
                  <a:spAutoFit/>
                </a:bodyPr>
                <a:lstStyle/>
                <a:p>
                  <a:pPr>
                    <a:lnSpc>
                      <a:spcPct val="120000"/>
                    </a:lnSpc>
                  </a:pPr>
                  <a:r>
                    <a:rPr lang="zh-CN" altLang="en-US" sz="2400" dirty="0"/>
                    <a:t>当</a:t>
                  </a:r>
                  <a14:m>
                    <m:oMath xmlns:m="http://schemas.openxmlformats.org/officeDocument/2006/math">
                      <m:r>
                        <a:rPr lang="zh-CN" altLang="en-US" sz="2400" i="1">
                          <a:latin typeface="Cambria Math" panose="02040503050406030204" pitchFamily="18" charset="0"/>
                        </a:rPr>
                        <m:t>𝜉</m:t>
                      </m:r>
                    </m:oMath>
                  </a14:m>
                  <a:r>
                    <a:rPr lang="zh-CN" altLang="en-US" sz="2400" dirty="0"/>
                    <a:t>的密度函数为</a:t>
                  </a:r>
                  <a:r>
                    <a:rPr lang="en-US" altLang="zh-CN" sz="2400" i="1" dirty="0"/>
                    <a:t>p</a:t>
                  </a:r>
                  <a:r>
                    <a:rPr lang="en-US" altLang="zh-CN" sz="2400" dirty="0"/>
                    <a:t>(</a:t>
                  </a:r>
                  <a:r>
                    <a:rPr lang="en-US" altLang="zh-CN" sz="2400" i="1" dirty="0"/>
                    <a:t>x</a:t>
                  </a:r>
                  <a:r>
                    <a:rPr lang="en-US" altLang="zh-CN" sz="2400" dirty="0"/>
                    <a:t>)</a:t>
                  </a:r>
                  <a:r>
                    <a:rPr lang="zh-CN" altLang="en-US" sz="2400" dirty="0"/>
                    <a:t>时，</a:t>
                  </a:r>
                </a:p>
              </p:txBody>
            </p:sp>
          </mc:Choice>
          <mc:Fallback xmlns="">
            <p:sp>
              <p:nvSpPr>
                <p:cNvPr id="12" name="矩形 11"/>
                <p:cNvSpPr>
                  <a:spLocks noRot="1" noChangeAspect="1" noMove="1" noResize="1" noEditPoints="1" noAdjustHandles="1" noChangeArrowheads="1" noChangeShapeType="1" noTextEdit="1"/>
                </p:cNvSpPr>
                <p:nvPr/>
              </p:nvSpPr>
              <p:spPr>
                <a:xfrm>
                  <a:off x="1466102" y="4112611"/>
                  <a:ext cx="2801098" cy="497765"/>
                </a:xfrm>
                <a:prstGeom prst="rect">
                  <a:avLst/>
                </a:prstGeom>
                <a:blipFill rotWithShape="1">
                  <a:blip r:embed="rId7"/>
                </a:blipFill>
              </p:spPr>
              <p:txBody>
                <a:bodyPr/>
                <a:lstStyle/>
                <a:p>
                  <a:r>
                    <a:rPr lang="zh-CN" altLang="en-US">
                      <a:noFill/>
                    </a:rPr>
                    <a:t> </a:t>
                  </a:r>
                </a:p>
              </p:txBody>
            </p:sp>
          </mc:Fallback>
        </mc:AlternateContent>
        <p:pic>
          <p:nvPicPr>
            <p:cNvPr id="13" name="图片 12"/>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50000"/>
                      </a14:imgEffect>
                    </a14:imgLayer>
                  </a14:imgProps>
                </a:ext>
              </a:extLst>
            </a:blip>
            <a:srcRect l="24846" t="40541" r="24340"/>
            <a:stretch>
              <a:fillRect/>
            </a:stretch>
          </p:blipFill>
          <p:spPr>
            <a:xfrm>
              <a:off x="3056801" y="4404756"/>
              <a:ext cx="3325202" cy="753984"/>
            </a:xfrm>
            <a:prstGeom prst="rect">
              <a:avLst/>
            </a:prstGeom>
            <a:ln>
              <a:noFill/>
            </a:ln>
            <a:effectLst/>
          </p:spPr>
        </p:pic>
      </p:grpSp>
      <p:sp>
        <p:nvSpPr>
          <p:cNvPr id="6" name="灯片编号占位符 5"/>
          <p:cNvSpPr>
            <a:spLocks noGrp="1"/>
          </p:cNvSpPr>
          <p:nvPr>
            <p:ph type="sldNum" sz="quarter" idx="12"/>
          </p:nvPr>
        </p:nvSpPr>
        <p:spPr/>
        <p:txBody>
          <a:bodyPr/>
          <a:lstStyle/>
          <a:p>
            <a:fld id="{5FD308DF-D0D6-41CA-8E01-1A1CE80A10EE}" type="slidenum">
              <a:rPr lang="zh-CN" altLang="en-US" smtClean="0"/>
              <a:t>57</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901242" y="1956705"/>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309011" y="2240044"/>
            <a:ext cx="4303691" cy="1480983"/>
          </a:xfrm>
          <a:prstGeom prst="rect">
            <a:avLst/>
          </a:prstGeom>
        </p:spPr>
        <p:txBody>
          <a:bodyPr wrap="square">
            <a:spAutoFit/>
          </a:bodyPr>
          <a:lstStyle/>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随机变量的方差</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10000"/>
              </a:lnSpc>
            </a:pPr>
            <a:endParaRPr lang="en-US" altLang="zh-CN" sz="2800" dirty="0"/>
          </a:p>
          <a:p>
            <a:pPr>
              <a:lnSpc>
                <a:spcPct val="11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随机变量的标准化</a:t>
            </a:r>
            <a:endParaRPr lang="en-US" altLang="zh-CN" sz="2800" dirty="0"/>
          </a:p>
        </p:txBody>
      </p:sp>
      <p:sp>
        <p:nvSpPr>
          <p:cNvPr id="15" name="矩形 14"/>
          <p:cNvSpPr/>
          <p:nvPr/>
        </p:nvSpPr>
        <p:spPr>
          <a:xfrm>
            <a:off x="2579298" y="2619732"/>
            <a:ext cx="902811" cy="523220"/>
          </a:xfrm>
          <a:prstGeom prst="rect">
            <a:avLst/>
          </a:prstGeom>
        </p:spPr>
        <p:txBody>
          <a:bodyPr wrap="none">
            <a:spAutoFit/>
          </a:bodyPr>
          <a:lstStyle/>
          <a:p>
            <a:pPr algn="ctr"/>
            <a:r>
              <a:rPr lang="zh-CN" altLang="en-US" sz="2800" b="1" dirty="0">
                <a:solidFill>
                  <a:srgbClr val="004EA2"/>
                </a:solidFill>
              </a:rPr>
              <a:t>小结</a:t>
            </a:r>
          </a:p>
        </p:txBody>
      </p:sp>
      <p:cxnSp>
        <p:nvCxnSpPr>
          <p:cNvPr id="16" name="直接连接符 15"/>
          <p:cNvCxnSpPr/>
          <p:nvPr/>
        </p:nvCxnSpPr>
        <p:spPr>
          <a:xfrm>
            <a:off x="2191535" y="1956705"/>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80481" y="3105715"/>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87072" y="35738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311220" y="2782407"/>
            <a:ext cx="33978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11220" y="3752259"/>
            <a:ext cx="339788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FD308DF-D0D6-41CA-8E01-1A1CE80A10EE}" type="slidenum">
              <a:rPr lang="zh-CN" altLang="en-US" smtClean="0"/>
              <a:t>58</a:t>
            </a:fld>
            <a:endParaRPr lang="zh-CN" altLang="en-US"/>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0960" y="2438400"/>
            <a:ext cx="7502525" cy="1476375"/>
          </a:xfrm>
          <a:prstGeom prst="rect">
            <a:avLst/>
          </a:prstGeom>
        </p:spPr>
        <p:txBody>
          <a:bodyPr wrap="square">
            <a:spAutoFit/>
          </a:bodyPr>
          <a:lstStyle/>
          <a:p>
            <a:pPr algn="ctr">
              <a:lnSpc>
                <a:spcPts val="3600"/>
              </a:lnSpc>
            </a:pPr>
            <a:r>
              <a:rPr lang="zh-CN" altLang="en-US" sz="2800" dirty="0"/>
              <a:t>第五次作业</a:t>
            </a:r>
            <a:endParaRPr lang="en-US" altLang="zh-CN" sz="2800" dirty="0"/>
          </a:p>
          <a:p>
            <a:pPr algn="ctr">
              <a:lnSpc>
                <a:spcPts val="3600"/>
              </a:lnSpc>
            </a:pPr>
            <a:endParaRPr lang="en-US" altLang="zh-CN" sz="2800" dirty="0"/>
          </a:p>
          <a:p>
            <a:pPr>
              <a:lnSpc>
                <a:spcPts val="3600"/>
              </a:lnSpc>
            </a:pPr>
            <a:r>
              <a:rPr lang="en-US" altLang="zh-CN" sz="2800" dirty="0"/>
              <a:t>106</a:t>
            </a:r>
            <a:r>
              <a:rPr lang="zh-CN" altLang="en-US" sz="2800" dirty="0"/>
              <a:t>页练习</a:t>
            </a:r>
            <a:r>
              <a:rPr lang="en-US" altLang="zh-CN" sz="2800" dirty="0"/>
              <a:t>2.24</a:t>
            </a:r>
            <a:r>
              <a:rPr lang="zh-CN" altLang="en-US" sz="2800" dirty="0"/>
              <a:t>、</a:t>
            </a:r>
            <a:r>
              <a:rPr lang="en-US" altLang="zh-CN" sz="2800" dirty="0"/>
              <a:t>2.25</a:t>
            </a:r>
            <a:r>
              <a:rPr lang="zh-CN" altLang="en-US" sz="2800" dirty="0"/>
              <a:t>、</a:t>
            </a:r>
            <a:r>
              <a:rPr lang="en-US" altLang="zh-CN" sz="2800" dirty="0"/>
              <a:t>2.26</a:t>
            </a:r>
            <a:r>
              <a:rPr lang="zh-CN" altLang="en-US" sz="2800" dirty="0"/>
              <a:t>、</a:t>
            </a:r>
            <a:r>
              <a:rPr lang="en-US" altLang="zh-CN" sz="2800" dirty="0"/>
              <a:t>2.27</a:t>
            </a:r>
            <a:r>
              <a:rPr lang="zh-CN" altLang="en-US" sz="2800" dirty="0"/>
              <a:t>、</a:t>
            </a:r>
            <a:r>
              <a:rPr lang="en-US" altLang="zh-CN" sz="2800" dirty="0"/>
              <a:t>2.28</a:t>
            </a:r>
            <a:r>
              <a:rPr lang="zh-CN" altLang="en-US" sz="2800" dirty="0"/>
              <a:t>、</a:t>
            </a:r>
            <a:r>
              <a:rPr lang="en-US" altLang="zh-CN" sz="2800" dirty="0"/>
              <a:t>2.29</a:t>
            </a:r>
          </a:p>
        </p:txBody>
      </p:sp>
      <p:sp>
        <p:nvSpPr>
          <p:cNvPr id="3" name="灯片编号占位符 2"/>
          <p:cNvSpPr>
            <a:spLocks noGrp="1"/>
          </p:cNvSpPr>
          <p:nvPr>
            <p:ph type="sldNum" sz="quarter" idx="12"/>
          </p:nvPr>
        </p:nvSpPr>
        <p:spPr/>
        <p:txBody>
          <a:bodyPr/>
          <a:lstStyle/>
          <a:p>
            <a:fld id="{5FD308DF-D0D6-41CA-8E01-1A1CE80A10EE}" type="slidenum">
              <a:rPr lang="zh-CN" altLang="en-US" smtClean="0"/>
              <a:t>59</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1170" y="1206541"/>
            <a:ext cx="5858996" cy="523220"/>
            <a:chOff x="1180079" y="1357075"/>
            <a:chExt cx="5858996" cy="523220"/>
          </a:xfrm>
        </p:grpSpPr>
        <p:sp>
          <p:nvSpPr>
            <p:cNvPr id="3" name="矩形 2"/>
            <p:cNvSpPr/>
            <p:nvPr/>
          </p:nvSpPr>
          <p:spPr>
            <a:xfrm>
              <a:off x="1555751" y="1357075"/>
              <a:ext cx="5483324"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伯努利概率空间上定义随机变量 </a:t>
              </a:r>
              <a:endParaRPr lang="en-US" altLang="zh-CN" sz="2800" b="1"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578424" y="1930782"/>
                <a:ext cx="9082142" cy="1598386"/>
              </a:xfrm>
              <a:prstGeom prst="rect">
                <a:avLst/>
              </a:prstGeom>
            </p:spPr>
            <p:txBody>
              <a:bodyPr wrap="square">
                <a:spAutoFit/>
              </a:bodyPr>
              <a:lstStyle/>
              <a:p>
                <a:pPr>
                  <a:lnSpc>
                    <a:spcPct val="120000"/>
                  </a:lnSpc>
                </a:pPr>
                <a:r>
                  <a:rPr lang="zh-CN" altLang="en-US" sz="2800" dirty="0"/>
                  <a:t>在投掷一枚硬币的实验中，样本空间</a:t>
                </a:r>
                <a14:m>
                  <m:oMath xmlns:m="http://schemas.openxmlformats.org/officeDocument/2006/math">
                    <m:r>
                      <m:rPr>
                        <m:sty m:val="p"/>
                      </m:rPr>
                      <a:rPr lang="en-US" altLang="zh-CN" sz="2800" i="0">
                        <a:solidFill>
                          <a:prstClr val="black"/>
                        </a:solidFill>
                        <a:latin typeface="Cambria Math" panose="02040503050406030204" pitchFamily="18" charset="0"/>
                      </a:rPr>
                      <m:t>Ω</m:t>
                    </m:r>
                    <m:r>
                      <a:rPr lang="en-US" altLang="zh-CN" sz="2800" i="1">
                        <a:solidFill>
                          <a:prstClr val="black"/>
                        </a:solidFill>
                        <a:latin typeface="Cambria Math" panose="02040503050406030204" pitchFamily="18" charset="0"/>
                      </a:rPr>
                      <m:t>=</m:t>
                    </m:r>
                    <m:d>
                      <m:dPr>
                        <m:begChr m:val="{"/>
                        <m:endChr m:val="}"/>
                        <m:ctrlPr>
                          <a:rPr lang="en-US" altLang="zh-CN" sz="2800" i="1">
                            <a:solidFill>
                              <a:prstClr val="black"/>
                            </a:solidFill>
                            <a:latin typeface="Cambria Math" panose="02040503050406030204" pitchFamily="18" charset="0"/>
                          </a:rPr>
                        </m:ctrlPr>
                      </m:dPr>
                      <m:e>
                        <m:r>
                          <a:rPr lang="zh-CN" altLang="en-US" sz="2800" i="1">
                            <a:solidFill>
                              <a:prstClr val="black"/>
                            </a:solidFill>
                            <a:latin typeface="Cambria Math" panose="02040503050406030204" pitchFamily="18" charset="0"/>
                          </a:rPr>
                          <m:t>正，反</m:t>
                        </m:r>
                      </m:e>
                    </m:d>
                    <m:r>
                      <a:rPr lang="zh-CN" altLang="en-US" sz="2800" i="1">
                        <a:solidFill>
                          <a:prstClr val="black"/>
                        </a:solidFill>
                        <a:latin typeface="Cambria Math" panose="02040503050406030204" pitchFamily="18" charset="0"/>
                      </a:rPr>
                      <m:t>，</m:t>
                    </m:r>
                  </m:oMath>
                </a14:m>
                <a:r>
                  <a:rPr lang="zh-CN" altLang="en-US" sz="2800" dirty="0"/>
                  <a:t>事件类</a:t>
                </a:r>
                <a:endParaRPr lang="en-US" altLang="zh-CN" sz="2800" i="1" dirty="0">
                  <a:solidFill>
                    <a:prstClr val="black"/>
                  </a:solidFill>
                  <a:latin typeface="Cambria Math" panose="02040503050406030204" pitchFamily="18" charset="0"/>
                </a:endParaRPr>
              </a:p>
              <a:p>
                <a:pPr>
                  <a:lnSpc>
                    <a:spcPct val="120000"/>
                  </a:lnSpc>
                </a:pPr>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1578424" y="1930782"/>
                <a:ext cx="9082142" cy="1598386"/>
              </a:xfrm>
              <a:prstGeom prst="rect">
                <a:avLst/>
              </a:prstGeom>
              <a:blipFill rotWithShape="1">
                <a:blip r:embed="rId3"/>
                <a:stretch>
                  <a:fillRect l="-5" t="-24" r="2" b="30"/>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9647" t="17146" r="18829" b="69294"/>
          <a:stretch>
            <a:fillRect/>
          </a:stretch>
        </p:blipFill>
        <p:spPr>
          <a:xfrm>
            <a:off x="1910965" y="2358032"/>
            <a:ext cx="4185036" cy="749394"/>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624303" y="3070059"/>
                <a:ext cx="8108710" cy="1294329"/>
              </a:xfrm>
              <a:prstGeom prst="rect">
                <a:avLst/>
              </a:prstGeom>
            </p:spPr>
            <p:txBody>
              <a:bodyPr wrap="square">
                <a:spAutoFit/>
              </a:bodyPr>
              <a:lstStyle/>
              <a:p>
                <a:pPr>
                  <a:lnSpc>
                    <a:spcPct val="120000"/>
                  </a:lnSpc>
                </a:pPr>
                <a:r>
                  <a:rPr lang="zh-CN" altLang="en-US" sz="2800" dirty="0"/>
                  <a:t>概率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正</a:t>
                </a:r>
                <a:r>
                  <a:rPr lang="en-US" altLang="zh-CN" sz="2800" dirty="0"/>
                  <a:t>}) =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zh-CN" altLang="en-US" sz="2800" dirty="0"/>
                  <a:t>反</a:t>
                </a:r>
                <a:r>
                  <a:rPr lang="en-US" altLang="zh-CN" sz="2800" dirty="0"/>
                  <a:t>}) = </a:t>
                </a:r>
                <a14:m>
                  <m:oMath xmlns:m="http://schemas.openxmlformats.org/officeDocument/2006/math">
                    <m:f>
                      <m:fPr>
                        <m:ctrlPr>
                          <a:rPr lang="en-US" altLang="zh-CN" sz="2800" i="1" smtClean="0">
                            <a:latin typeface="Cambria Math" panose="02040503050406030204" pitchFamily="18" charset="0"/>
                          </a:rPr>
                        </m:ctrlPr>
                      </m:fPr>
                      <m:num>
                        <m:r>
                          <a:rPr lang="en-US" altLang="zh-CN" sz="2800" i="1" smtClean="0">
                            <a:latin typeface="Cambria Math" panose="02040503050406030204" pitchFamily="18" charset="0"/>
                          </a:rPr>
                          <m:t>1</m:t>
                        </m:r>
                      </m:num>
                      <m:den>
                        <m:r>
                          <a:rPr lang="en-US" altLang="zh-CN" sz="2800" i="1" smtClean="0">
                            <a:latin typeface="Cambria Math" panose="02040503050406030204" pitchFamily="18" charset="0"/>
                          </a:rPr>
                          <m:t>2</m:t>
                        </m:r>
                      </m:den>
                    </m:f>
                  </m:oMath>
                </a14:m>
                <a:r>
                  <a:rPr lang="zh-CN" altLang="en-US" sz="2800" dirty="0"/>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14:m>
                  <m:oMath xmlns:m="http://schemas.openxmlformats.org/officeDocument/2006/math">
                    <m:r>
                      <a:rPr lang="en-US" altLang="zh-CN" sz="2800" i="1" dirty="0" smtClean="0">
                        <a:latin typeface="Cambria Math" panose="02040503050406030204" pitchFamily="18" charset="0"/>
                        <a:sym typeface="Symbol" panose="05050102010706020507" pitchFamily="18" charset="2"/>
                      </a:rPr>
                      <m:t></m:t>
                    </m:r>
                  </m:oMath>
                </a14:m>
                <a:r>
                  <a:rPr lang="en-US" altLang="zh-CN" sz="2800" dirty="0"/>
                  <a:t>)=0</a:t>
                </a:r>
                <a:r>
                  <a:rPr lang="zh-CN" altLang="en-US" sz="2800" dirty="0"/>
                  <a:t>，</a:t>
                </a:r>
                <a:r>
                  <a:rPr lang="en-US" altLang="zh-CN" sz="2800" b="1" dirty="0">
                    <a:ea typeface="Cambria Math" panose="02040503050406030204"/>
                  </a:rPr>
                  <a:t> </a:t>
                </a:r>
                <a14:m>
                  <m:oMath xmlns:m="http://schemas.openxmlformats.org/officeDocument/2006/math">
                    <m:r>
                      <a:rPr lang="en-US" altLang="zh-CN" sz="2800" b="1" i="1">
                        <a:latin typeface="Cambria Math" panose="02040503050406030204"/>
                        <a:ea typeface="Cambria Math" panose="02040503050406030204"/>
                      </a:rPr>
                      <m:t>ℙ</m:t>
                    </m:r>
                  </m:oMath>
                </a14:m>
                <a:r>
                  <a:rPr lang="en-US" altLang="zh-CN" sz="2800" dirty="0"/>
                  <a:t>(</a:t>
                </a:r>
                <a:r>
                  <a:rPr lang="en-US" altLang="zh-CN" sz="2800" dirty="0">
                    <a:solidFill>
                      <a:prstClr val="black"/>
                    </a:solidFill>
                  </a:rPr>
                  <a:t> </a:t>
                </a:r>
                <a14:m>
                  <m:oMath xmlns:m="http://schemas.openxmlformats.org/officeDocument/2006/math">
                    <m:r>
                      <m:rPr>
                        <m:sty m:val="p"/>
                      </m:rPr>
                      <a:rPr lang="en-US" altLang="zh-CN" sz="2800" i="0">
                        <a:solidFill>
                          <a:prstClr val="black"/>
                        </a:solidFill>
                        <a:latin typeface="Cambria Math" panose="02040503050406030204" pitchFamily="18" charset="0"/>
                      </a:rPr>
                      <m:t>Ω</m:t>
                    </m:r>
                    <m:r>
                      <a:rPr lang="en-US" altLang="zh-CN" sz="2800" i="1">
                        <a:solidFill>
                          <a:prstClr val="black"/>
                        </a:solidFill>
                        <a:latin typeface="Cambria Math" panose="02040503050406030204" pitchFamily="18" charset="0"/>
                      </a:rPr>
                      <m:t> </m:t>
                    </m:r>
                  </m:oMath>
                </a14:m>
                <a:r>
                  <a:rPr lang="en-US" altLang="zh-CN" sz="2800" dirty="0"/>
                  <a:t>) = 1.</a:t>
                </a:r>
              </a:p>
              <a:p>
                <a:pPr>
                  <a:lnSpc>
                    <a:spcPct val="120000"/>
                  </a:lnSpc>
                </a:pPr>
                <a:endParaRPr lang="en-US" altLang="zh-CN" sz="2800" dirty="0"/>
              </a:p>
            </p:txBody>
          </p:sp>
        </mc:Choice>
        <mc:Fallback xmlns="">
          <p:sp>
            <p:nvSpPr>
              <p:cNvPr id="10" name="矩形 9"/>
              <p:cNvSpPr>
                <a:spLocks noRot="1" noChangeAspect="1" noMove="1" noResize="1" noEditPoints="1" noAdjustHandles="1" noChangeArrowheads="1" noChangeShapeType="1" noTextEdit="1"/>
              </p:cNvSpPr>
              <p:nvPr/>
            </p:nvSpPr>
            <p:spPr>
              <a:xfrm>
                <a:off x="1624303" y="3070059"/>
                <a:ext cx="8108710" cy="1294329"/>
              </a:xfrm>
              <a:prstGeom prst="rect">
                <a:avLst/>
              </a:prstGeom>
              <a:blipFill rotWithShape="1">
                <a:blip r:embed="rId6"/>
                <a:stretch>
                  <a:fillRect l="-7" t="-36" r="5" b="3"/>
                </a:stretch>
              </a:blipFill>
            </p:spPr>
            <p:txBody>
              <a:bodyPr/>
              <a:lstStyle/>
              <a:p>
                <a:r>
                  <a:rPr lang="zh-CN" altLang="en-US">
                    <a:noFill/>
                  </a:rPr>
                  <a:t> </a:t>
                </a:r>
              </a:p>
            </p:txBody>
          </p:sp>
        </mc:Fallback>
      </mc:AlternateContent>
      <p:sp>
        <p:nvSpPr>
          <p:cNvPr id="14" name="矩形 13"/>
          <p:cNvSpPr/>
          <p:nvPr/>
        </p:nvSpPr>
        <p:spPr>
          <a:xfrm>
            <a:off x="1578424" y="4058657"/>
            <a:ext cx="1662932" cy="52322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定义</a:t>
            </a:r>
          </a:p>
        </p:txBody>
      </p:sp>
      <mc:AlternateContent xmlns:mc="http://schemas.openxmlformats.org/markup-compatibility/2006" xmlns:a14="http://schemas.microsoft.com/office/drawing/2010/main">
        <mc:Choice Requires="a14">
          <p:sp>
            <p:nvSpPr>
              <p:cNvPr id="18" name="矩形 17"/>
              <p:cNvSpPr/>
              <p:nvPr/>
            </p:nvSpPr>
            <p:spPr>
              <a:xfrm>
                <a:off x="1578424" y="5611670"/>
                <a:ext cx="4424238" cy="523220"/>
              </a:xfrm>
              <a:prstGeom prst="rect">
                <a:avLst/>
              </a:prstGeom>
              <a:noFill/>
              <a:ln w="57150">
                <a:noFill/>
              </a:ln>
            </p:spPr>
            <p:txBody>
              <a:bodyPr wrap="square" anchor="ctr" anchorCtr="0">
                <a:spAutoFit/>
              </a:bodyPr>
              <a:lstStyle/>
              <a:p>
                <a:r>
                  <a:rPr lang="zh-CN" altLang="en-US" sz="2800" dirty="0">
                    <a:latin typeface="思源黑体 CN Normal" panose="020B0400000000000000" pitchFamily="34" charset="-122"/>
                    <a:ea typeface="思源黑体 CN Normal" panose="020B0400000000000000" pitchFamily="34" charset="-122"/>
                  </a:rPr>
                  <a:t>试证明</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latin typeface="思源黑体 CN Normal" panose="020B0400000000000000" pitchFamily="34" charset="-122"/>
                    <a:ea typeface="思源黑体 CN Normal" panose="020B0400000000000000" pitchFamily="34" charset="-122"/>
                  </a:rPr>
                  <a:t>为随机变量．</a:t>
                </a:r>
              </a:p>
            </p:txBody>
          </p:sp>
        </mc:Choice>
        <mc:Fallback xmlns="">
          <p:sp>
            <p:nvSpPr>
              <p:cNvPr id="18" name="矩形 17"/>
              <p:cNvSpPr>
                <a:spLocks noRot="1" noChangeAspect="1" noMove="1" noResize="1" noEditPoints="1" noAdjustHandles="1" noChangeArrowheads="1" noChangeShapeType="1" noTextEdit="1"/>
              </p:cNvSpPr>
              <p:nvPr/>
            </p:nvSpPr>
            <p:spPr>
              <a:xfrm>
                <a:off x="1578424" y="5611670"/>
                <a:ext cx="4424238" cy="523220"/>
              </a:xfrm>
              <a:prstGeom prst="rect">
                <a:avLst/>
              </a:prstGeom>
              <a:blipFill rotWithShape="1">
                <a:blip r:embed="rId7"/>
                <a:stretch>
                  <a:fillRect l="-10" t="-33" b="30"/>
                </a:stretch>
              </a:blipFill>
              <a:ln w="57150">
                <a:noFill/>
              </a:ln>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5FD308DF-D0D6-41CA-8E01-1A1CE80A10EE}" type="slidenum">
              <a:rPr lang="zh-CN" altLang="en-US" smtClean="0"/>
              <a:t>6</a:t>
            </a:fld>
            <a:endParaRPr lang="zh-CN" altLang="en-US"/>
          </a:p>
        </p:txBody>
      </p:sp>
      <p:pic>
        <p:nvPicPr>
          <p:cNvPr id="15" name="图片 14"/>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6462" t="54564" r="20535" b="23237"/>
          <a:stretch>
            <a:fillRect/>
          </a:stretch>
        </p:blipFill>
        <p:spPr>
          <a:xfrm>
            <a:off x="2694475" y="4205645"/>
            <a:ext cx="5030198" cy="1141609"/>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51351" y="1096110"/>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证明</a:t>
              </a: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mc:AlternateContent xmlns:mc="http://schemas.openxmlformats.org/markup-compatibility/2006" xmlns:a14="http://schemas.microsoft.com/office/drawing/2010/main">
        <mc:Choice Requires="a14">
          <p:sp>
            <p:nvSpPr>
              <p:cNvPr id="7" name="矩形 6"/>
              <p:cNvSpPr/>
              <p:nvPr/>
            </p:nvSpPr>
            <p:spPr>
              <a:xfrm>
                <a:off x="1517536" y="1738803"/>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对于任意 </a:t>
                </a:r>
                <a:r>
                  <a:rPr lang="en-US" altLang="zh-CN" sz="2800" i="1" dirty="0">
                    <a:ea typeface="思源黑体 CN Normal" panose="020B0400000000000000" pitchFamily="34" charset="-122"/>
                  </a:rPr>
                  <a:t>x</a:t>
                </a:r>
                <a14:m>
                  <m:oMath xmlns:m="http://schemas.openxmlformats.org/officeDocument/2006/math">
                    <m:r>
                      <a:rPr lang="en-US" altLang="zh-CN" sz="2800" i="1" smtClean="0">
                        <a:latin typeface="Cambria Math" panose="02040503050406030204" pitchFamily="18" charset="0"/>
                      </a:rPr>
                      <m:t>∈</m:t>
                    </m:r>
                  </m:oMath>
                </a14:m>
                <a:r>
                  <a:rPr lang="en-US" altLang="zh-CN" sz="2800" i="1" dirty="0">
                    <a:ea typeface="思源黑体 CN Normal" panose="020B0400000000000000" pitchFamily="34" charset="-122"/>
                  </a:rPr>
                  <a:t>R</a:t>
                </a:r>
                <a:r>
                  <a:rPr lang="zh-CN" altLang="en-US" sz="2800" dirty="0">
                    <a:ea typeface="思源黑体 CN Normal" panose="020B0400000000000000" pitchFamily="34" charset="-122"/>
                  </a:rPr>
                  <a:t>，有</a:t>
                </a:r>
              </a:p>
            </p:txBody>
          </p:sp>
        </mc:Choice>
        <mc:Fallback xmlns="">
          <p:sp>
            <p:nvSpPr>
              <p:cNvPr id="7" name="矩形 6"/>
              <p:cNvSpPr>
                <a:spLocks noRot="1" noChangeAspect="1" noMove="1" noResize="1" noEditPoints="1" noAdjustHandles="1" noChangeArrowheads="1" noChangeShapeType="1" noTextEdit="1"/>
              </p:cNvSpPr>
              <p:nvPr/>
            </p:nvSpPr>
            <p:spPr>
              <a:xfrm>
                <a:off x="1517536" y="1738803"/>
                <a:ext cx="5747416" cy="523220"/>
              </a:xfrm>
              <a:prstGeom prst="rect">
                <a:avLst/>
              </a:prstGeom>
              <a:blipFill rotWithShape="1">
                <a:blip r:embed="rId3"/>
                <a:stretch>
                  <a:fillRect l="-9" t="-33" r="10" b="29"/>
                </a:stretch>
              </a:blipFill>
              <a:ln w="57150">
                <a:noFill/>
              </a:ln>
            </p:spPr>
            <p:txBody>
              <a:bodyPr/>
              <a:lstStyle/>
              <a:p>
                <a:r>
                  <a:rPr lang="zh-CN" altLang="en-US">
                    <a:noFill/>
                  </a:rPr>
                  <a:t> </a:t>
                </a:r>
              </a:p>
            </p:txBody>
          </p:sp>
        </mc:Fallback>
      </mc:AlternateContent>
      <p:pic>
        <p:nvPicPr>
          <p:cNvPr id="9" name="图片 8"/>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9033" t="24761" r="2606" b="26991"/>
          <a:stretch>
            <a:fillRect/>
          </a:stretch>
        </p:blipFill>
        <p:spPr>
          <a:xfrm>
            <a:off x="2777255" y="2318715"/>
            <a:ext cx="4881254" cy="1448948"/>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1517535" y="3819507"/>
                <a:ext cx="8875401"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所以</a:t>
                </a:r>
                <a:r>
                  <a:rPr lang="en-US" altLang="zh-CN" sz="2800" dirty="0">
                    <a:ea typeface="思源黑体 CN Normal" panose="020B0400000000000000" pitchFamily="34" charset="-122"/>
                  </a:rPr>
                  <a:t>{</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i="1" dirty="0">
                    <a:ea typeface="思源黑体 CN Normal" panose="020B0400000000000000" pitchFamily="34" charset="-122"/>
                  </a:rPr>
                  <a:t>≤ </a:t>
                </a:r>
                <a:r>
                  <a:rPr lang="en-US" altLang="zh-CN" sz="2800" i="1" dirty="0">
                    <a:ea typeface="思源黑体 CN Normal" panose="020B0400000000000000" pitchFamily="34" charset="-122"/>
                  </a:rPr>
                  <a:t>x</a:t>
                </a:r>
                <a:r>
                  <a:rPr lang="en-US" altLang="zh-CN" sz="2800" dirty="0">
                    <a:ea typeface="思源黑体 CN Normal" panose="020B0400000000000000" pitchFamily="34" charset="-122"/>
                  </a:rPr>
                  <a:t>}</a:t>
                </a:r>
                <a14:m>
                  <m:oMath xmlns:m="http://schemas.openxmlformats.org/officeDocument/2006/math">
                    <m:r>
                      <a:rPr lang="en-US" altLang="zh-CN" sz="2800" i="1">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ℱ</m:t>
                    </m:r>
                  </m:oMath>
                </a14:m>
                <a:r>
                  <a:rPr lang="zh-CN" altLang="en-US" sz="2800" dirty="0">
                    <a:ea typeface="思源黑体 CN Normal" panose="020B0400000000000000" pitchFamily="34" charset="-122"/>
                  </a:rPr>
                  <a:t>，即</a:t>
                </a:r>
                <a14:m>
                  <m:oMath xmlns:m="http://schemas.openxmlformats.org/officeDocument/2006/math">
                    <m:r>
                      <a:rPr lang="zh-CN" altLang="en-US" sz="2800" i="1">
                        <a:solidFill>
                          <a:prstClr val="black"/>
                        </a:solidFill>
                        <a:latin typeface="Cambria Math" panose="02040503050406030204" pitchFamily="18" charset="0"/>
                      </a:rPr>
                      <m:t>𝜉</m:t>
                    </m:r>
                  </m:oMath>
                </a14:m>
                <a:r>
                  <a:rPr lang="zh-CN" altLang="en-US" sz="2800" dirty="0">
                    <a:ea typeface="思源黑体 CN Normal" panose="020B0400000000000000" pitchFamily="34" charset="-122"/>
                  </a:rPr>
                  <a:t>为随机变量．</a:t>
                </a:r>
              </a:p>
            </p:txBody>
          </p:sp>
        </mc:Choice>
        <mc:Fallback xmlns="">
          <p:sp>
            <p:nvSpPr>
              <p:cNvPr id="10" name="矩形 9"/>
              <p:cNvSpPr>
                <a:spLocks noRot="1" noChangeAspect="1" noMove="1" noResize="1" noEditPoints="1" noAdjustHandles="1" noChangeArrowheads="1" noChangeShapeType="1" noTextEdit="1"/>
              </p:cNvSpPr>
              <p:nvPr/>
            </p:nvSpPr>
            <p:spPr>
              <a:xfrm>
                <a:off x="1517535" y="3819507"/>
                <a:ext cx="8875401" cy="523220"/>
              </a:xfrm>
              <a:prstGeom prst="rect">
                <a:avLst/>
              </a:prstGeom>
              <a:blipFill rotWithShape="1">
                <a:blip r:embed="rId6"/>
                <a:stretch>
                  <a:fillRect l="-6" t="-118" r="6" b="114"/>
                </a:stretch>
              </a:blipFill>
              <a:ln w="57150">
                <a:noFill/>
              </a:ln>
            </p:spPr>
            <p:txBody>
              <a:bodyPr/>
              <a:lstStyle/>
              <a:p>
                <a:r>
                  <a:rPr lang="zh-CN" altLang="en-US">
                    <a:noFill/>
                  </a:rPr>
                  <a:t> </a:t>
                </a:r>
              </a:p>
            </p:txBody>
          </p:sp>
        </mc:Fallback>
      </mc:AlternateContent>
      <p:grpSp>
        <p:nvGrpSpPr>
          <p:cNvPr id="19" name="组合 18"/>
          <p:cNvGrpSpPr/>
          <p:nvPr/>
        </p:nvGrpSpPr>
        <p:grpSpPr>
          <a:xfrm>
            <a:off x="1674484" y="4603245"/>
            <a:ext cx="6079001" cy="523220"/>
            <a:chOff x="1641024" y="4777382"/>
            <a:chExt cx="6079001" cy="523220"/>
          </a:xfrm>
        </p:grpSpPr>
        <p:sp>
          <p:nvSpPr>
            <p:cNvPr id="15" name="椭圆 14"/>
            <p:cNvSpPr/>
            <p:nvPr/>
          </p:nvSpPr>
          <p:spPr>
            <a:xfrm>
              <a:off x="1641024" y="4870295"/>
              <a:ext cx="349702" cy="349702"/>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17" name="矩形 16"/>
            <p:cNvSpPr/>
            <p:nvPr/>
          </p:nvSpPr>
          <p:spPr>
            <a:xfrm>
              <a:off x="1972609" y="4777382"/>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是否为随机变量与概率的定义无关；</a:t>
              </a:r>
            </a:p>
          </p:txBody>
        </p:sp>
      </p:grpSp>
      <p:sp>
        <p:nvSpPr>
          <p:cNvPr id="18" name="矩形 17"/>
          <p:cNvSpPr/>
          <p:nvPr/>
        </p:nvSpPr>
        <p:spPr>
          <a:xfrm>
            <a:off x="2034577" y="5325147"/>
            <a:ext cx="7145882"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可用不同的随机变量来描述掷硬币实验</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8" name="灯片编号占位符 7"/>
          <p:cNvSpPr>
            <a:spLocks noGrp="1"/>
          </p:cNvSpPr>
          <p:nvPr>
            <p:ph type="sldNum" sz="quarter" idx="12"/>
          </p:nvPr>
        </p:nvSpPr>
        <p:spPr/>
        <p:txBody>
          <a:bodyPr/>
          <a:lstStyle/>
          <a:p>
            <a:fld id="{5FD308DF-D0D6-41CA-8E01-1A1CE80A10EE}" type="slidenum">
              <a:rPr lang="zh-CN" altLang="en-US" smtClean="0"/>
              <a:t>7</a:t>
            </a:fld>
            <a:endParaRPr lang="zh-CN" altLang="en-US"/>
          </a:p>
        </p:txBody>
      </p:sp>
      <p:sp>
        <p:nvSpPr>
          <p:cNvPr id="21" name="椭圆 20"/>
          <p:cNvSpPr/>
          <p:nvPr/>
        </p:nvSpPr>
        <p:spPr>
          <a:xfrm>
            <a:off x="1651351" y="5412845"/>
            <a:ext cx="383226" cy="34970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483111" y="1407709"/>
            <a:ext cx="9445084" cy="2021291"/>
            <a:chOff x="818744" y="3986262"/>
            <a:chExt cx="6009369" cy="1569701"/>
          </a:xfrm>
        </p:grpSpPr>
        <p:grpSp>
          <p:nvGrpSpPr>
            <p:cNvPr id="7" name="组合 6"/>
            <p:cNvGrpSpPr/>
            <p:nvPr/>
          </p:nvGrpSpPr>
          <p:grpSpPr>
            <a:xfrm>
              <a:off x="818744" y="3990667"/>
              <a:ext cx="5788691" cy="1510463"/>
              <a:chOff x="832352" y="1684445"/>
              <a:chExt cx="5788691" cy="769441"/>
            </a:xfrm>
          </p:grpSpPr>
          <p:sp>
            <p:nvSpPr>
              <p:cNvPr id="9" name="矩形 8"/>
              <p:cNvSpPr/>
              <p:nvPr/>
            </p:nvSpPr>
            <p:spPr>
              <a:xfrm>
                <a:off x="873627" y="1684445"/>
                <a:ext cx="5747416"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1" name="组合 10"/>
            <p:cNvGrpSpPr/>
            <p:nvPr/>
          </p:nvGrpSpPr>
          <p:grpSpPr>
            <a:xfrm>
              <a:off x="1080697" y="3986262"/>
              <a:ext cx="5747416" cy="1569701"/>
              <a:chOff x="922904" y="1295315"/>
              <a:chExt cx="5747416" cy="1569701"/>
            </a:xfrm>
          </p:grpSpPr>
          <p:sp>
            <p:nvSpPr>
              <p:cNvPr id="2" name="矩形 1"/>
              <p:cNvSpPr/>
              <p:nvPr/>
            </p:nvSpPr>
            <p:spPr>
              <a:xfrm>
                <a:off x="922904" y="1295315"/>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可以证明</a:t>
                </a:r>
              </a:p>
            </p:txBody>
          </p:sp>
          <p:pic>
            <p:nvPicPr>
              <p:cNvPr id="4" name="图片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4290" t="21730" r="3621" b="29747"/>
              <a:stretch>
                <a:fillRect/>
              </a:stretch>
            </p:blipFill>
            <p:spPr>
              <a:xfrm>
                <a:off x="2225878" y="1461822"/>
                <a:ext cx="2531454" cy="778388"/>
              </a:xfrm>
              <a:prstGeom prst="rect">
                <a:avLst/>
              </a:prstGeom>
            </p:spPr>
          </p:pic>
          <p:sp>
            <p:nvSpPr>
              <p:cNvPr id="5" name="矩形 4"/>
              <p:cNvSpPr/>
              <p:nvPr/>
            </p:nvSpPr>
            <p:spPr>
              <a:xfrm>
                <a:off x="922904" y="2341796"/>
                <a:ext cx="5747416" cy="52322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也是随机变量</a:t>
                </a:r>
              </a:p>
            </p:txBody>
          </p:sp>
        </p:grpSp>
      </p:grpSp>
      <p:grpSp>
        <p:nvGrpSpPr>
          <p:cNvPr id="13" name="组合 12"/>
          <p:cNvGrpSpPr/>
          <p:nvPr/>
        </p:nvGrpSpPr>
        <p:grpSpPr>
          <a:xfrm>
            <a:off x="1483111" y="3956175"/>
            <a:ext cx="9445084" cy="2065484"/>
            <a:chOff x="818744" y="3990666"/>
            <a:chExt cx="6009369" cy="1741539"/>
          </a:xfrm>
        </p:grpSpPr>
        <p:grpSp>
          <p:nvGrpSpPr>
            <p:cNvPr id="14" name="组合 13"/>
            <p:cNvGrpSpPr/>
            <p:nvPr/>
          </p:nvGrpSpPr>
          <p:grpSpPr>
            <a:xfrm>
              <a:off x="818744" y="3990666"/>
              <a:ext cx="5788691" cy="1741539"/>
              <a:chOff x="832352" y="1684445"/>
              <a:chExt cx="5788691" cy="887153"/>
            </a:xfrm>
          </p:grpSpPr>
          <p:sp>
            <p:nvSpPr>
              <p:cNvPr id="19" name="矩形 18"/>
              <p:cNvSpPr/>
              <p:nvPr/>
            </p:nvSpPr>
            <p:spPr>
              <a:xfrm>
                <a:off x="873627" y="1684445"/>
                <a:ext cx="5747416" cy="8871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0" name="矩形 19"/>
              <p:cNvSpPr/>
              <p:nvPr/>
            </p:nvSpPr>
            <p:spPr>
              <a:xfrm>
                <a:off x="832352" y="1684445"/>
                <a:ext cx="81146" cy="88715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5" name="组合 14"/>
            <p:cNvGrpSpPr/>
            <p:nvPr/>
          </p:nvGrpSpPr>
          <p:grpSpPr>
            <a:xfrm>
              <a:off x="1080697" y="4027293"/>
              <a:ext cx="5747416" cy="1633562"/>
              <a:chOff x="922904" y="1336346"/>
              <a:chExt cx="5747416" cy="1633562"/>
            </a:xfrm>
          </p:grpSpPr>
          <p:sp>
            <p:nvSpPr>
              <p:cNvPr id="16" name="矩形 15"/>
              <p:cNvSpPr/>
              <p:nvPr/>
            </p:nvSpPr>
            <p:spPr>
              <a:xfrm>
                <a:off x="922904" y="1336346"/>
                <a:ext cx="5747416" cy="44116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注：常数也可以看成随机变量</a:t>
                </a:r>
                <a:r>
                  <a:rPr lang="en-US" altLang="zh-CN" sz="2800" dirty="0">
                    <a:ea typeface="思源黑体 CN Normal" panose="020B0400000000000000" pitchFamily="34" charset="-122"/>
                  </a:rPr>
                  <a:t>.</a:t>
                </a:r>
                <a:endParaRPr lang="zh-CN" altLang="en-US" sz="2800" dirty="0">
                  <a:ea typeface="思源黑体 CN Normal" panose="020B0400000000000000" pitchFamily="34" charset="-122"/>
                </a:endParaRPr>
              </a:p>
            </p:txBody>
          </p:sp>
          <p:sp>
            <p:nvSpPr>
              <p:cNvPr id="18" name="矩形 17"/>
              <p:cNvSpPr/>
              <p:nvPr/>
            </p:nvSpPr>
            <p:spPr>
              <a:xfrm>
                <a:off x="922904" y="2528748"/>
                <a:ext cx="5747416" cy="441160"/>
              </a:xfrm>
              <a:prstGeom prst="rect">
                <a:avLst/>
              </a:prstGeom>
              <a:noFill/>
              <a:ln w="57150">
                <a:noFill/>
              </a:ln>
            </p:spPr>
            <p:txBody>
              <a:bodyPr wrap="square" anchor="ctr" anchorCtr="0">
                <a:spAutoFit/>
              </a:bodyPr>
              <a:lstStyle/>
              <a:p>
                <a:r>
                  <a:rPr lang="zh-CN" altLang="en-US" sz="2800" dirty="0">
                    <a:ea typeface="思源黑体 CN Normal" panose="020B0400000000000000" pitchFamily="34" charset="-122"/>
                  </a:rPr>
                  <a:t>但是它仅能表示必然事件和不可能事件．</a:t>
                </a:r>
              </a:p>
            </p:txBody>
          </p:sp>
        </p:grpSp>
      </p:grpSp>
      <p:sp>
        <p:nvSpPr>
          <p:cNvPr id="3" name="灯片编号占位符 2"/>
          <p:cNvSpPr>
            <a:spLocks noGrp="1"/>
          </p:cNvSpPr>
          <p:nvPr>
            <p:ph type="sldNum" sz="quarter" idx="12"/>
          </p:nvPr>
        </p:nvSpPr>
        <p:spPr/>
        <p:txBody>
          <a:bodyPr/>
          <a:lstStyle/>
          <a:p>
            <a:fld id="{5FD308DF-D0D6-41CA-8E01-1A1CE80A10EE}" type="slidenum">
              <a:rPr lang="zh-CN" altLang="en-US" smtClean="0"/>
              <a:t>8</a:t>
            </a:fld>
            <a:endParaRPr lang="zh-CN" altLang="en-US"/>
          </a:p>
        </p:txBody>
      </p:sp>
      <mc:AlternateContent xmlns:mc="http://schemas.openxmlformats.org/markup-compatibility/2006" xmlns:a14="http://schemas.microsoft.com/office/drawing/2010/main">
        <mc:Choice Requires="a14">
          <p:sp>
            <p:nvSpPr>
              <p:cNvPr id="6" name="矩形 5"/>
              <p:cNvSpPr/>
              <p:nvPr/>
            </p:nvSpPr>
            <p:spPr>
              <a:xfrm>
                <a:off x="4651436" y="4627010"/>
                <a:ext cx="202814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𝜂</m:t>
                      </m:r>
                      <m:r>
                        <a:rPr lang="zh-CN" altLang="en-US" sz="2800" i="0">
                          <a:latin typeface="Cambria Math" panose="02040503050406030204" pitchFamily="18" charset="0"/>
                        </a:rPr>
                        <m:t>(</m:t>
                      </m:r>
                      <m:r>
                        <a:rPr lang="zh-CN" altLang="en-US" sz="2800" i="1">
                          <a:latin typeface="Cambria Math" panose="02040503050406030204" pitchFamily="18" charset="0"/>
                        </a:rPr>
                        <m:t>𝜔</m:t>
                      </m:r>
                      <m:r>
                        <a:rPr lang="zh-CN" altLang="en-US" sz="2800" i="0">
                          <a:latin typeface="Cambria Math" panose="02040503050406030204" pitchFamily="18" charset="0"/>
                        </a:rPr>
                        <m:t>)≡</m:t>
                      </m:r>
                      <m:r>
                        <a:rPr lang="zh-CN" altLang="en-US" sz="2800" i="1">
                          <a:latin typeface="Cambria Math" panose="02040503050406030204" pitchFamily="18" charset="0"/>
                        </a:rPr>
                        <m:t>𝑐</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651436" y="4627010"/>
                <a:ext cx="2028149" cy="523220"/>
              </a:xfrm>
              <a:prstGeom prst="rect">
                <a:avLst/>
              </a:prstGeom>
              <a:blipFill rotWithShape="1">
                <a:blip r:embed="rId4"/>
                <a:stretch>
                  <a:fillRect l="-3" t="-76" r="1" b="73"/>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84249" y="1072230"/>
            <a:ext cx="1876137" cy="523220"/>
            <a:chOff x="1180079" y="1357076"/>
            <a:chExt cx="1876137" cy="523220"/>
          </a:xfrm>
        </p:grpSpPr>
        <p:sp>
          <p:nvSpPr>
            <p:cNvPr id="3" name="矩形 2"/>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dirty="0">
                  <a:solidFill>
                    <a:srgbClr val="004EA2"/>
                  </a:solidFill>
                  <a:ea typeface="思源黑体 CN Bold" panose="020B0800000000000000" pitchFamily="34" charset="-122"/>
                </a:rPr>
                <a:t>2.3.1</a:t>
              </a:r>
              <a:r>
                <a:rPr lang="zh-CN" altLang="en-US" sz="2800" dirty="0">
                  <a:solidFill>
                    <a:srgbClr val="004EA2"/>
                  </a:solidFill>
                  <a:ea typeface="思源黑体 CN Bold" panose="020B0800000000000000" pitchFamily="34" charset="-122"/>
                </a:rPr>
                <a:t> </a:t>
              </a:r>
              <a:endParaRPr lang="en-US" altLang="zh-CN" sz="2800" dirty="0">
                <a:solidFill>
                  <a:srgbClr val="004EA2"/>
                </a:solidFill>
                <a:ea typeface="思源黑体 CN Bold" panose="020B0800000000000000" pitchFamily="34" charset="-122"/>
              </a:endParaRPr>
            </a:p>
          </p:txBody>
        </p:sp>
        <p:grpSp>
          <p:nvGrpSpPr>
            <p:cNvPr id="4" name="组合 3"/>
            <p:cNvGrpSpPr/>
            <p:nvPr/>
          </p:nvGrpSpPr>
          <p:grpSpPr>
            <a:xfrm>
              <a:off x="1180079" y="1415466"/>
              <a:ext cx="375672" cy="375672"/>
              <a:chOff x="1180079" y="1415466"/>
              <a:chExt cx="375672" cy="375672"/>
            </a:xfrm>
          </p:grpSpPr>
          <p:sp>
            <p:nvSpPr>
              <p:cNvPr id="5" name="矩形 4"/>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txBody>
              <a:bodyPr/>
              <a:lstStyle/>
              <a:p>
                <a:endParaRPr lang="en-CN"/>
              </a:p>
            </p:txBody>
          </p:sp>
        </p:grpSp>
      </p:grpSp>
      <p:sp>
        <p:nvSpPr>
          <p:cNvPr id="7" name="矩形 6"/>
          <p:cNvSpPr/>
          <p:nvPr/>
        </p:nvSpPr>
        <p:spPr>
          <a:xfrm>
            <a:off x="1284249" y="1595450"/>
            <a:ext cx="9623502" cy="1599477"/>
          </a:xfrm>
          <a:prstGeom prst="rect">
            <a:avLst/>
          </a:prstGeom>
          <a:noFill/>
          <a:ln w="57150">
            <a:noFill/>
          </a:ln>
        </p:spPr>
        <p:txBody>
          <a:bodyPr wrap="square" anchor="ctr" anchorCtr="0">
            <a:spAutoFit/>
          </a:bodyPr>
          <a:lstStyle/>
          <a:p>
            <a:pPr>
              <a:lnSpc>
                <a:spcPct val="120000"/>
              </a:lnSpc>
            </a:pPr>
            <a:r>
              <a:rPr lang="zh-CN" altLang="en-US" sz="2800" dirty="0">
                <a:ea typeface="思源黑体 CN Normal" panose="020B0400000000000000" pitchFamily="34" charset="-122"/>
              </a:rPr>
              <a:t>        某人一觉醒来，打开收音机</a:t>
            </a:r>
            <a:r>
              <a:rPr lang="zh-CN" altLang="en-US" sz="2800" u="sng" dirty="0">
                <a:ea typeface="思源黑体 CN Normal" panose="020B0400000000000000" pitchFamily="34" charset="-122"/>
              </a:rPr>
              <a:t>对时</a:t>
            </a:r>
            <a:r>
              <a:rPr lang="zh-CN" altLang="en-US" sz="2800" dirty="0">
                <a:ea typeface="思源黑体 CN Normal" panose="020B0400000000000000" pitchFamily="34" charset="-122"/>
              </a:rPr>
              <a:t>，请建立描述该人醒来时刻的概率空间，并在该空间上定义一个随机变量，以表示事件“他至少等</a:t>
            </a:r>
            <a:r>
              <a:rPr lang="en-US" altLang="zh-CN" sz="2800" dirty="0">
                <a:ea typeface="思源黑体 CN Normal" panose="020B0400000000000000" pitchFamily="34" charset="-122"/>
              </a:rPr>
              <a:t>50</a:t>
            </a:r>
            <a:r>
              <a:rPr lang="zh-CN" altLang="en-US" sz="2800" dirty="0">
                <a:ea typeface="思源黑体 CN Normal" panose="020B0400000000000000" pitchFamily="34" charset="-122"/>
              </a:rPr>
              <a:t>分钟”</a:t>
            </a:r>
            <a:r>
              <a:rPr lang="en-US" altLang="zh-CN" sz="2800" dirty="0">
                <a:ea typeface="思源黑体 CN Normal" panose="020B0400000000000000" pitchFamily="34" charset="-122"/>
              </a:rPr>
              <a:t>.</a:t>
            </a:r>
            <a:r>
              <a:rPr lang="zh-CN" altLang="en-US" sz="2800" dirty="0">
                <a:ea typeface="思源黑体 CN Normal" panose="020B0400000000000000" pitchFamily="34" charset="-122"/>
              </a:rPr>
              <a:t> </a:t>
            </a:r>
          </a:p>
        </p:txBody>
      </p:sp>
      <p:pic>
        <p:nvPicPr>
          <p:cNvPr id="9" name="图片 8"/>
          <p:cNvPicPr>
            <a:picLocks noChangeAspect="1"/>
          </p:cNvPicPr>
          <p:nvPr/>
        </p:nvPicPr>
        <p:blipFill>
          <a:blip r:embed="rId3"/>
          <a:stretch>
            <a:fillRect/>
          </a:stretch>
        </p:blipFill>
        <p:spPr>
          <a:xfrm>
            <a:off x="6788118" y="2899386"/>
            <a:ext cx="3738428" cy="3275645"/>
          </a:xfrm>
          <a:prstGeom prst="rect">
            <a:avLst/>
          </a:prstGeom>
        </p:spPr>
      </p:pic>
      <p:grpSp>
        <p:nvGrpSpPr>
          <p:cNvPr id="10" name="组合 9"/>
          <p:cNvGrpSpPr/>
          <p:nvPr/>
        </p:nvGrpSpPr>
        <p:grpSpPr>
          <a:xfrm>
            <a:off x="8322361" y="3164632"/>
            <a:ext cx="1440160" cy="1380932"/>
            <a:chOff x="4139952" y="3200196"/>
            <a:chExt cx="1440160" cy="1380932"/>
          </a:xfrm>
        </p:grpSpPr>
        <p:cxnSp>
          <p:nvCxnSpPr>
            <p:cNvPr id="11" name="直接箭头连接符 10"/>
            <p:cNvCxnSpPr/>
            <p:nvPr/>
          </p:nvCxnSpPr>
          <p:spPr>
            <a:xfrm flipV="1">
              <a:off x="4499992" y="3645024"/>
              <a:ext cx="1080120" cy="9361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4499992" y="3200196"/>
              <a:ext cx="8384" cy="1317308"/>
            </a:xfrm>
            <a:prstGeom prst="straightConnector1">
              <a:avLst/>
            </a:prstGeom>
            <a:ln w="508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弧形 12"/>
            <p:cNvSpPr/>
            <p:nvPr/>
          </p:nvSpPr>
          <p:spPr>
            <a:xfrm>
              <a:off x="4139952" y="3645024"/>
              <a:ext cx="1008112" cy="576064"/>
            </a:xfrm>
            <a:prstGeom prst="arc">
              <a:avLst>
                <a:gd name="adj1" fmla="val 15167464"/>
                <a:gd name="adj2" fmla="val 0"/>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 name="灯片编号占位符 7"/>
          <p:cNvSpPr>
            <a:spLocks noGrp="1"/>
          </p:cNvSpPr>
          <p:nvPr>
            <p:ph type="sldNum" sz="quarter" idx="12"/>
          </p:nvPr>
        </p:nvSpPr>
        <p:spPr/>
        <p:txBody>
          <a:bodyPr/>
          <a:lstStyle/>
          <a:p>
            <a:fld id="{5FD308DF-D0D6-41CA-8E01-1A1CE80A10EE}" type="slidenum">
              <a:rPr lang="zh-CN" altLang="en-US" smtClean="0"/>
              <a:t>9</a:t>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czNGZkOTUwZWQ2YzAxMjAxYWRmN2M3YTgzMjk3M2EifQ=="/>
  <p:tag name="KSO_WPP_MARK_KEY" val="053722ce-d174-4a0f-ba18-b393ce4245ef"/>
</p:tagLst>
</file>

<file path=ppt/tags/tag10.xml><?xml version="1.0" encoding="utf-8"?>
<p:tagLst xmlns:a="http://schemas.openxmlformats.org/drawingml/2006/main" xmlns:r="http://schemas.openxmlformats.org/officeDocument/2006/relationships" xmlns:p="http://schemas.openxmlformats.org/presentationml/2006/main">
  <p:tag name="TIMING" val="|19.8|21.6|33.3|14.7"/>
</p:tagLst>
</file>

<file path=ppt/tags/tag11.xml><?xml version="1.0" encoding="utf-8"?>
<p:tagLst xmlns:a="http://schemas.openxmlformats.org/drawingml/2006/main" xmlns:r="http://schemas.openxmlformats.org/officeDocument/2006/relationships" xmlns:p="http://schemas.openxmlformats.org/presentationml/2006/main">
  <p:tag name="TIMING" val="|19.8|21.6|33.3|14.7"/>
</p:tagLst>
</file>

<file path=ppt/tags/tag12.xml><?xml version="1.0" encoding="utf-8"?>
<p:tagLst xmlns:a="http://schemas.openxmlformats.org/drawingml/2006/main" xmlns:r="http://schemas.openxmlformats.org/officeDocument/2006/relationships" xmlns:p="http://schemas.openxmlformats.org/presentationml/2006/main">
  <p:tag name="TIMING" val="|19.8|21.6|33.3|14.7"/>
</p:tagLst>
</file>

<file path=ppt/tags/tag13.xml><?xml version="1.0" encoding="utf-8"?>
<p:tagLst xmlns:a="http://schemas.openxmlformats.org/drawingml/2006/main" xmlns:r="http://schemas.openxmlformats.org/officeDocument/2006/relationships" xmlns:p="http://schemas.openxmlformats.org/presentationml/2006/main">
  <p:tag name="TIMING" val="|19.8|21.6|33.3|14.7"/>
</p:tagLst>
</file>

<file path=ppt/tags/tag14.xml><?xml version="1.0" encoding="utf-8"?>
<p:tagLst xmlns:a="http://schemas.openxmlformats.org/drawingml/2006/main" xmlns:r="http://schemas.openxmlformats.org/officeDocument/2006/relationships" xmlns:p="http://schemas.openxmlformats.org/presentationml/2006/main">
  <p:tag name="TIMING" val="|19.8|21.6|33.3|14.7"/>
</p:tagLst>
</file>

<file path=ppt/tags/tag15.xml><?xml version="1.0" encoding="utf-8"?>
<p:tagLst xmlns:a="http://schemas.openxmlformats.org/drawingml/2006/main" xmlns:r="http://schemas.openxmlformats.org/officeDocument/2006/relationships" xmlns:p="http://schemas.openxmlformats.org/presentationml/2006/main">
  <p:tag name="TIMING" val="|19.8|21.6|33.3|14.7"/>
</p:tagLst>
</file>

<file path=ppt/tags/tag16.xml><?xml version="1.0" encoding="utf-8"?>
<p:tagLst xmlns:a="http://schemas.openxmlformats.org/drawingml/2006/main" xmlns:r="http://schemas.openxmlformats.org/officeDocument/2006/relationships" xmlns:p="http://schemas.openxmlformats.org/presentationml/2006/main">
  <p:tag name="TIMING" val="|19.8|21.6|33.3|14.7"/>
</p:tagLst>
</file>

<file path=ppt/tags/tag17.xml><?xml version="1.0" encoding="utf-8"?>
<p:tagLst xmlns:a="http://schemas.openxmlformats.org/drawingml/2006/main" xmlns:r="http://schemas.openxmlformats.org/officeDocument/2006/relationships" xmlns:p="http://schemas.openxmlformats.org/presentationml/2006/main">
  <p:tag name="TIMING" val="|19.8|21.6|33.3|14.7"/>
</p:tagLst>
</file>

<file path=ppt/tags/tag18.xml><?xml version="1.0" encoding="utf-8"?>
<p:tagLst xmlns:a="http://schemas.openxmlformats.org/drawingml/2006/main" xmlns:r="http://schemas.openxmlformats.org/officeDocument/2006/relationships" xmlns:p="http://schemas.openxmlformats.org/presentationml/2006/main">
  <p:tag name="TIMING" val="|46.7|46.9|6.7"/>
</p:tagLst>
</file>

<file path=ppt/tags/tag19.xml><?xml version="1.0" encoding="utf-8"?>
<p:tagLst xmlns:a="http://schemas.openxmlformats.org/drawingml/2006/main" xmlns:r="http://schemas.openxmlformats.org/officeDocument/2006/relationships" xmlns:p="http://schemas.openxmlformats.org/presentationml/2006/main">
  <p:tag name="TIMING" val="|19.8|21.6|33.3|14.7"/>
</p:tagLst>
</file>

<file path=ppt/tags/tag2.xml><?xml version="1.0" encoding="utf-8"?>
<p:tagLst xmlns:a="http://schemas.openxmlformats.org/drawingml/2006/main" xmlns:r="http://schemas.openxmlformats.org/officeDocument/2006/relationships" xmlns:p="http://schemas.openxmlformats.org/presentationml/2006/main">
  <p:tag name="TIMING" val="|19.8|21.6|33.3|14.7"/>
</p:tagLst>
</file>

<file path=ppt/tags/tag20.xml><?xml version="1.0" encoding="utf-8"?>
<p:tagLst xmlns:a="http://schemas.openxmlformats.org/drawingml/2006/main" xmlns:r="http://schemas.openxmlformats.org/officeDocument/2006/relationships" xmlns:p="http://schemas.openxmlformats.org/presentationml/2006/main">
  <p:tag name="TIMING" val="|19.8|21.6|33.3|14.7"/>
</p:tagLst>
</file>

<file path=ppt/tags/tag21.xml><?xml version="1.0" encoding="utf-8"?>
<p:tagLst xmlns:a="http://schemas.openxmlformats.org/drawingml/2006/main" xmlns:r="http://schemas.openxmlformats.org/officeDocument/2006/relationships" xmlns:p="http://schemas.openxmlformats.org/presentationml/2006/main">
  <p:tag name="TIMING" val="|19.8|21.6|33.3|14.7"/>
</p:tagLst>
</file>

<file path=ppt/tags/tag22.xml><?xml version="1.0" encoding="utf-8"?>
<p:tagLst xmlns:a="http://schemas.openxmlformats.org/drawingml/2006/main" xmlns:r="http://schemas.openxmlformats.org/officeDocument/2006/relationships" xmlns:p="http://schemas.openxmlformats.org/presentationml/2006/main">
  <p:tag name="TIMING" val="|19.8|21.6|33.3|14.7"/>
</p:tagLst>
</file>

<file path=ppt/tags/tag23.xml><?xml version="1.0" encoding="utf-8"?>
<p:tagLst xmlns:a="http://schemas.openxmlformats.org/drawingml/2006/main" xmlns:r="http://schemas.openxmlformats.org/officeDocument/2006/relationships" xmlns:p="http://schemas.openxmlformats.org/presentationml/2006/main">
  <p:tag name="TIMING" val="|19.8|21.6|33.3|14.7"/>
</p:tagLst>
</file>

<file path=ppt/tags/tag24.xml><?xml version="1.0" encoding="utf-8"?>
<p:tagLst xmlns:a="http://schemas.openxmlformats.org/drawingml/2006/main" xmlns:r="http://schemas.openxmlformats.org/officeDocument/2006/relationships" xmlns:p="http://schemas.openxmlformats.org/presentationml/2006/main">
  <p:tag name="TIMING" val="|19.8|21.6|33.3|14.7"/>
</p:tagLst>
</file>

<file path=ppt/tags/tag25.xml><?xml version="1.0" encoding="utf-8"?>
<p:tagLst xmlns:a="http://schemas.openxmlformats.org/drawingml/2006/main" xmlns:r="http://schemas.openxmlformats.org/officeDocument/2006/relationships" xmlns:p="http://schemas.openxmlformats.org/presentationml/2006/main">
  <p:tag name="TIMING" val="|19.8|21.6|33.3|14.7"/>
</p:tagLst>
</file>

<file path=ppt/tags/tag26.xml><?xml version="1.0" encoding="utf-8"?>
<p:tagLst xmlns:a="http://schemas.openxmlformats.org/drawingml/2006/main" xmlns:r="http://schemas.openxmlformats.org/officeDocument/2006/relationships" xmlns:p="http://schemas.openxmlformats.org/presentationml/2006/main">
  <p:tag name="TIMING" val="|19.8|21.6|33.3|14.7"/>
</p:tagLst>
</file>

<file path=ppt/tags/tag27.xml><?xml version="1.0" encoding="utf-8"?>
<p:tagLst xmlns:a="http://schemas.openxmlformats.org/drawingml/2006/main" xmlns:r="http://schemas.openxmlformats.org/officeDocument/2006/relationships" xmlns:p="http://schemas.openxmlformats.org/presentationml/2006/main">
  <p:tag name="TIMING" val="|19.8|21.6|33.3|14.7"/>
</p:tagLst>
</file>

<file path=ppt/tags/tag28.xml><?xml version="1.0" encoding="utf-8"?>
<p:tagLst xmlns:a="http://schemas.openxmlformats.org/drawingml/2006/main" xmlns:r="http://schemas.openxmlformats.org/officeDocument/2006/relationships" xmlns:p="http://schemas.openxmlformats.org/presentationml/2006/main">
  <p:tag name="TIMING" val="|19.8|21.6|33.3|14.7"/>
</p:tagLst>
</file>

<file path=ppt/tags/tag29.xml><?xml version="1.0" encoding="utf-8"?>
<p:tagLst xmlns:a="http://schemas.openxmlformats.org/drawingml/2006/main" xmlns:r="http://schemas.openxmlformats.org/officeDocument/2006/relationships" xmlns:p="http://schemas.openxmlformats.org/presentationml/2006/main">
  <p:tag name="TIMING" val="|19.8|21.6|33.3|14.7"/>
</p:tagLst>
</file>

<file path=ppt/tags/tag3.xml><?xml version="1.0" encoding="utf-8"?>
<p:tagLst xmlns:a="http://schemas.openxmlformats.org/drawingml/2006/main" xmlns:r="http://schemas.openxmlformats.org/officeDocument/2006/relationships" xmlns:p="http://schemas.openxmlformats.org/presentationml/2006/main">
  <p:tag name="TIMING" val="|19.8|21.6|33.3|14.7"/>
</p:tagLst>
</file>

<file path=ppt/tags/tag30.xml><?xml version="1.0" encoding="utf-8"?>
<p:tagLst xmlns:a="http://schemas.openxmlformats.org/drawingml/2006/main" xmlns:r="http://schemas.openxmlformats.org/officeDocument/2006/relationships" xmlns:p="http://schemas.openxmlformats.org/presentationml/2006/main">
  <p:tag name="TIMING" val="|19.8|21.6|33.3|14.7"/>
</p:tagLst>
</file>

<file path=ppt/tags/tag31.xml><?xml version="1.0" encoding="utf-8"?>
<p:tagLst xmlns:a="http://schemas.openxmlformats.org/drawingml/2006/main" xmlns:r="http://schemas.openxmlformats.org/officeDocument/2006/relationships" xmlns:p="http://schemas.openxmlformats.org/presentationml/2006/main">
  <p:tag name="TIMING" val="|19.8|21.6|33.3|14.7"/>
</p:tagLst>
</file>

<file path=ppt/tags/tag32.xml><?xml version="1.0" encoding="utf-8"?>
<p:tagLst xmlns:a="http://schemas.openxmlformats.org/drawingml/2006/main" xmlns:r="http://schemas.openxmlformats.org/officeDocument/2006/relationships" xmlns:p="http://schemas.openxmlformats.org/presentationml/2006/main">
  <p:tag name="TIMING" val="|19.8|21.6|33.3|14.7"/>
</p:tagLst>
</file>

<file path=ppt/tags/tag33.xml><?xml version="1.0" encoding="utf-8"?>
<p:tagLst xmlns:a="http://schemas.openxmlformats.org/drawingml/2006/main" xmlns:r="http://schemas.openxmlformats.org/officeDocument/2006/relationships" xmlns:p="http://schemas.openxmlformats.org/presentationml/2006/main">
  <p:tag name="TIMING" val="|46.7|46.9|6.7"/>
</p:tagLst>
</file>

<file path=ppt/tags/tag34.xml><?xml version="1.0" encoding="utf-8"?>
<p:tagLst xmlns:a="http://schemas.openxmlformats.org/drawingml/2006/main" xmlns:r="http://schemas.openxmlformats.org/officeDocument/2006/relationships" xmlns:p="http://schemas.openxmlformats.org/presentationml/2006/main">
  <p:tag name="TIMING" val="|19.8|21.6|33.3|14.7"/>
</p:tagLst>
</file>

<file path=ppt/tags/tag35.xml><?xml version="1.0" encoding="utf-8"?>
<p:tagLst xmlns:a="http://schemas.openxmlformats.org/drawingml/2006/main" xmlns:r="http://schemas.openxmlformats.org/officeDocument/2006/relationships" xmlns:p="http://schemas.openxmlformats.org/presentationml/2006/main">
  <p:tag name="TIMING" val="|19.8|21.6|33.3|14.7"/>
</p:tagLst>
</file>

<file path=ppt/tags/tag36.xml><?xml version="1.0" encoding="utf-8"?>
<p:tagLst xmlns:a="http://schemas.openxmlformats.org/drawingml/2006/main" xmlns:r="http://schemas.openxmlformats.org/officeDocument/2006/relationships" xmlns:p="http://schemas.openxmlformats.org/presentationml/2006/main">
  <p:tag name="TIMING" val="|19.8|21.6|33.3|14.7"/>
</p:tagLst>
</file>

<file path=ppt/tags/tag37.xml><?xml version="1.0" encoding="utf-8"?>
<p:tagLst xmlns:a="http://schemas.openxmlformats.org/drawingml/2006/main" xmlns:r="http://schemas.openxmlformats.org/officeDocument/2006/relationships" xmlns:p="http://schemas.openxmlformats.org/presentationml/2006/main">
  <p:tag name="TIMING" val="|19.8|21.6|33.3|14.7"/>
</p:tagLst>
</file>

<file path=ppt/tags/tag38.xml><?xml version="1.0" encoding="utf-8"?>
<p:tagLst xmlns:a="http://schemas.openxmlformats.org/drawingml/2006/main" xmlns:r="http://schemas.openxmlformats.org/officeDocument/2006/relationships" xmlns:p="http://schemas.openxmlformats.org/presentationml/2006/main">
  <p:tag name="TIMING" val="|19.8|21.6|33.3|14.7"/>
</p:tagLst>
</file>

<file path=ppt/tags/tag39.xml><?xml version="1.0" encoding="utf-8"?>
<p:tagLst xmlns:a="http://schemas.openxmlformats.org/drawingml/2006/main" xmlns:r="http://schemas.openxmlformats.org/officeDocument/2006/relationships" xmlns:p="http://schemas.openxmlformats.org/presentationml/2006/main">
  <p:tag name="TIMING" val="|19.8|21.6|33.3|14.7"/>
</p:tagLst>
</file>

<file path=ppt/tags/tag4.xml><?xml version="1.0" encoding="utf-8"?>
<p:tagLst xmlns:a="http://schemas.openxmlformats.org/drawingml/2006/main" xmlns:r="http://schemas.openxmlformats.org/officeDocument/2006/relationships" xmlns:p="http://schemas.openxmlformats.org/presentationml/2006/main">
  <p:tag name="TIMING" val="|19.8|21.6|33.3|14.7"/>
</p:tagLst>
</file>

<file path=ppt/tags/tag40.xml><?xml version="1.0" encoding="utf-8"?>
<p:tagLst xmlns:a="http://schemas.openxmlformats.org/drawingml/2006/main" xmlns:r="http://schemas.openxmlformats.org/officeDocument/2006/relationships" xmlns:p="http://schemas.openxmlformats.org/presentationml/2006/main">
  <p:tag name="TIMING" val="|19.8|21.6|33.3|14.7"/>
</p:tagLst>
</file>

<file path=ppt/tags/tag41.xml><?xml version="1.0" encoding="utf-8"?>
<p:tagLst xmlns:a="http://schemas.openxmlformats.org/drawingml/2006/main" xmlns:r="http://schemas.openxmlformats.org/officeDocument/2006/relationships" xmlns:p="http://schemas.openxmlformats.org/presentationml/2006/main">
  <p:tag name="TIMING" val="|19.8|21.6|33.3|14.7"/>
</p:tagLst>
</file>

<file path=ppt/tags/tag42.xml><?xml version="1.0" encoding="utf-8"?>
<p:tagLst xmlns:a="http://schemas.openxmlformats.org/drawingml/2006/main" xmlns:r="http://schemas.openxmlformats.org/officeDocument/2006/relationships" xmlns:p="http://schemas.openxmlformats.org/presentationml/2006/main">
  <p:tag name="TIMING" val="|19.8|21.6|33.3|14.7"/>
</p:tagLst>
</file>

<file path=ppt/tags/tag43.xml><?xml version="1.0" encoding="utf-8"?>
<p:tagLst xmlns:a="http://schemas.openxmlformats.org/drawingml/2006/main" xmlns:r="http://schemas.openxmlformats.org/officeDocument/2006/relationships" xmlns:p="http://schemas.openxmlformats.org/presentationml/2006/main">
  <p:tag name="TIMING" val="|46.7|46.9|6.7"/>
</p:tagLst>
</file>

<file path=ppt/tags/tag44.xml><?xml version="1.0" encoding="utf-8"?>
<p:tagLst xmlns:a="http://schemas.openxmlformats.org/drawingml/2006/main" xmlns:r="http://schemas.openxmlformats.org/officeDocument/2006/relationships" xmlns:p="http://schemas.openxmlformats.org/presentationml/2006/main">
  <p:tag name="TIMING" val="|19.8|21.6|33.3|14.7"/>
</p:tagLst>
</file>

<file path=ppt/tags/tag45.xml><?xml version="1.0" encoding="utf-8"?>
<p:tagLst xmlns:a="http://schemas.openxmlformats.org/drawingml/2006/main" xmlns:r="http://schemas.openxmlformats.org/officeDocument/2006/relationships" xmlns:p="http://schemas.openxmlformats.org/presentationml/2006/main">
  <p:tag name="TIMING" val="|19.8|21.6|33.3|14.7"/>
</p:tagLst>
</file>

<file path=ppt/tags/tag46.xml><?xml version="1.0" encoding="utf-8"?>
<p:tagLst xmlns:a="http://schemas.openxmlformats.org/drawingml/2006/main" xmlns:r="http://schemas.openxmlformats.org/officeDocument/2006/relationships" xmlns:p="http://schemas.openxmlformats.org/presentationml/2006/main">
  <p:tag name="TIMING" val="|19.8|21.6|33.3|14.7"/>
</p:tagLst>
</file>

<file path=ppt/tags/tag47.xml><?xml version="1.0" encoding="utf-8"?>
<p:tagLst xmlns:a="http://schemas.openxmlformats.org/drawingml/2006/main" xmlns:r="http://schemas.openxmlformats.org/officeDocument/2006/relationships" xmlns:p="http://schemas.openxmlformats.org/presentationml/2006/main">
  <p:tag name="TIMING" val="|19.8|21.6|33.3|14.7"/>
</p:tagLst>
</file>

<file path=ppt/tags/tag48.xml><?xml version="1.0" encoding="utf-8"?>
<p:tagLst xmlns:a="http://schemas.openxmlformats.org/drawingml/2006/main" xmlns:r="http://schemas.openxmlformats.org/officeDocument/2006/relationships" xmlns:p="http://schemas.openxmlformats.org/presentationml/2006/main">
  <p:tag name="TIMING" val="|19.8|21.6|33.3|14.7"/>
</p:tagLst>
</file>

<file path=ppt/tags/tag49.xml><?xml version="1.0" encoding="utf-8"?>
<p:tagLst xmlns:a="http://schemas.openxmlformats.org/drawingml/2006/main" xmlns:r="http://schemas.openxmlformats.org/officeDocument/2006/relationships" xmlns:p="http://schemas.openxmlformats.org/presentationml/2006/main">
  <p:tag name="TIMING" val="|19.8|21.6|33.3|14.7"/>
</p:tagLst>
</file>

<file path=ppt/tags/tag5.xml><?xml version="1.0" encoding="utf-8"?>
<p:tagLst xmlns:a="http://schemas.openxmlformats.org/drawingml/2006/main" xmlns:r="http://schemas.openxmlformats.org/officeDocument/2006/relationships" xmlns:p="http://schemas.openxmlformats.org/presentationml/2006/main">
  <p:tag name="TIMING" val="|19.8|21.6|33.3|14.7"/>
</p:tagLst>
</file>

<file path=ppt/tags/tag50.xml><?xml version="1.0" encoding="utf-8"?>
<p:tagLst xmlns:a="http://schemas.openxmlformats.org/drawingml/2006/main" xmlns:r="http://schemas.openxmlformats.org/officeDocument/2006/relationships" xmlns:p="http://schemas.openxmlformats.org/presentationml/2006/main">
  <p:tag name="TIMING" val="|19.8|21.6|33.3|14.7"/>
</p:tagLst>
</file>

<file path=ppt/tags/tag51.xml><?xml version="1.0" encoding="utf-8"?>
<p:tagLst xmlns:a="http://schemas.openxmlformats.org/drawingml/2006/main" xmlns:r="http://schemas.openxmlformats.org/officeDocument/2006/relationships" xmlns:p="http://schemas.openxmlformats.org/presentationml/2006/main">
  <p:tag name="TIMING" val="|19.8|21.6|33.3|14.7"/>
</p:tagLst>
</file>

<file path=ppt/tags/tag52.xml><?xml version="1.0" encoding="utf-8"?>
<p:tagLst xmlns:a="http://schemas.openxmlformats.org/drawingml/2006/main" xmlns:r="http://schemas.openxmlformats.org/officeDocument/2006/relationships" xmlns:p="http://schemas.openxmlformats.org/presentationml/2006/main">
  <p:tag name="TIMING" val="|19.8|21.6|33.3|14.7"/>
</p:tagLst>
</file>

<file path=ppt/tags/tag53.xml><?xml version="1.0" encoding="utf-8"?>
<p:tagLst xmlns:a="http://schemas.openxmlformats.org/drawingml/2006/main" xmlns:r="http://schemas.openxmlformats.org/officeDocument/2006/relationships" xmlns:p="http://schemas.openxmlformats.org/presentationml/2006/main">
  <p:tag name="TIMING" val="|19.8|21.6|33.3|14.7"/>
</p:tagLst>
</file>

<file path=ppt/tags/tag54.xml><?xml version="1.0" encoding="utf-8"?>
<p:tagLst xmlns:a="http://schemas.openxmlformats.org/drawingml/2006/main" xmlns:r="http://schemas.openxmlformats.org/officeDocument/2006/relationships" xmlns:p="http://schemas.openxmlformats.org/presentationml/2006/main">
  <p:tag name="TIMING" val="|19.8|21.6|33.3|14.7"/>
</p:tagLst>
</file>

<file path=ppt/tags/tag55.xml><?xml version="1.0" encoding="utf-8"?>
<p:tagLst xmlns:a="http://schemas.openxmlformats.org/drawingml/2006/main" xmlns:r="http://schemas.openxmlformats.org/officeDocument/2006/relationships" xmlns:p="http://schemas.openxmlformats.org/presentationml/2006/main">
  <p:tag name="TIMING" val="|46.7|46.9|6.7"/>
</p:tagLst>
</file>

<file path=ppt/tags/tag6.xml><?xml version="1.0" encoding="utf-8"?>
<p:tagLst xmlns:a="http://schemas.openxmlformats.org/drawingml/2006/main" xmlns:r="http://schemas.openxmlformats.org/officeDocument/2006/relationships" xmlns:p="http://schemas.openxmlformats.org/presentationml/2006/main">
  <p:tag name="TIMING" val="|19.8|21.6|33.3|14.7"/>
</p:tagLst>
</file>

<file path=ppt/tags/tag7.xml><?xml version="1.0" encoding="utf-8"?>
<p:tagLst xmlns:a="http://schemas.openxmlformats.org/drawingml/2006/main" xmlns:r="http://schemas.openxmlformats.org/officeDocument/2006/relationships" xmlns:p="http://schemas.openxmlformats.org/presentationml/2006/main">
  <p:tag name="TIMING" val="|19.8|21.6|33.3|14.7"/>
</p:tagLst>
</file>

<file path=ppt/tags/tag8.xml><?xml version="1.0" encoding="utf-8"?>
<p:tagLst xmlns:a="http://schemas.openxmlformats.org/drawingml/2006/main" xmlns:r="http://schemas.openxmlformats.org/officeDocument/2006/relationships" xmlns:p="http://schemas.openxmlformats.org/presentationml/2006/main">
  <p:tag name="TIMING" val="|19.8|21.6|33.3|14.7"/>
</p:tagLst>
</file>

<file path=ppt/tags/tag9.xml><?xml version="1.0" encoding="utf-8"?>
<p:tagLst xmlns:a="http://schemas.openxmlformats.org/drawingml/2006/main" xmlns:r="http://schemas.openxmlformats.org/officeDocument/2006/relationships" xmlns:p="http://schemas.openxmlformats.org/presentationml/2006/main">
  <p:tag name="TIMING" val="|19.8|21.6|33.3|14.7"/>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字体">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3432</Words>
  <Application>Microsoft Macintosh PowerPoint</Application>
  <PresentationFormat>Widescreen</PresentationFormat>
  <Paragraphs>350</Paragraphs>
  <Slides>59</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等线</vt:lpstr>
      <vt:lpstr>宋体</vt:lpstr>
      <vt:lpstr>思源黑体 CN Bold</vt:lpstr>
      <vt:lpstr>思源黑体 CN Normal</vt:lpstr>
      <vt:lpstr>Arial</vt:lpstr>
      <vt:lpstr>Cambria Math</vt:lpstr>
      <vt:lpstr>Symbol</vt:lpstr>
      <vt:lpstr>Wingdings</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盼盼 郑</cp:lastModifiedBy>
  <cp:revision>625</cp:revision>
  <dcterms:created xsi:type="dcterms:W3CDTF">2020-04-03T03:54:00Z</dcterms:created>
  <dcterms:modified xsi:type="dcterms:W3CDTF">2024-10-23T11:28:24Z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C776CAC4FCD44060AA0D2C0DBB8286F1</vt:lpwstr>
  </property>
  <property fmtid="{D5CDD505-2E9C-101B-9397-08002B2CF9AE}" pid="3" name="KSOProductBuildVer">
    <vt:lpwstr>2052-11.1.0.12165</vt:lpwstr>
  </property>
</Properties>
</file>